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58" r:id="rId7"/>
    <p:sldId id="291" r:id="rId8"/>
    <p:sldId id="293" r:id="rId9"/>
    <p:sldId id="294" r:id="rId10"/>
    <p:sldId id="296" r:id="rId11"/>
    <p:sldId id="295" r:id="rId12"/>
    <p:sldId id="272" r:id="rId13"/>
    <p:sldId id="297" r:id="rId14"/>
    <p:sldId id="275" r:id="rId15"/>
    <p:sldId id="273" r:id="rId16"/>
    <p:sldId id="276" r:id="rId17"/>
    <p:sldId id="283" r:id="rId18"/>
    <p:sldId id="281" r:id="rId19"/>
    <p:sldId id="284" r:id="rId20"/>
    <p:sldId id="285" r:id="rId21"/>
    <p:sldId id="286" r:id="rId22"/>
    <p:sldId id="287" r:id="rId23"/>
    <p:sldId id="288" r:id="rId24"/>
    <p:sldId id="290" r:id="rId25"/>
    <p:sldId id="289" r:id="rId26"/>
    <p:sldId id="278" r:id="rId27"/>
    <p:sldId id="279" r:id="rId28"/>
    <p:sldId id="282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DC12FB-8E63-428F-8715-4454F623D2B7}">
          <p14:sldIdLst>
            <p14:sldId id="256"/>
            <p14:sldId id="257"/>
            <p14:sldId id="258"/>
            <p14:sldId id="291"/>
            <p14:sldId id="293"/>
            <p14:sldId id="294"/>
            <p14:sldId id="296"/>
            <p14:sldId id="295"/>
          </p14:sldIdLst>
        </p14:section>
        <p14:section name="Untitled Section" id="{711F433D-2399-4CB9-AEB8-ED9CE89E8C73}">
          <p14:sldIdLst>
            <p14:sldId id="272"/>
            <p14:sldId id="297"/>
            <p14:sldId id="275"/>
            <p14:sldId id="273"/>
            <p14:sldId id="276"/>
            <p14:sldId id="283"/>
            <p14:sldId id="281"/>
            <p14:sldId id="284"/>
            <p14:sldId id="285"/>
            <p14:sldId id="286"/>
            <p14:sldId id="287"/>
            <p14:sldId id="288"/>
            <p14:sldId id="290"/>
            <p14:sldId id="289"/>
            <p14:sldId id="278"/>
            <p14:sldId id="279"/>
            <p14:sldId id="282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2A7A9-6527-47EF-B766-B3FF6A6157E1}" v="705" dt="2023-01-17T08:56:55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cure73/daa-crypto.git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39.svg"/><Relationship Id="rId15" Type="http://schemas.openxmlformats.org/officeDocument/2006/relationships/image" Target="../media/image40.png"/><Relationship Id="rId10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32.svg"/><Relationship Id="rId1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39.svg"/><Relationship Id="rId15" Type="http://schemas.openxmlformats.org/officeDocument/2006/relationships/image" Target="../media/image40.png"/><Relationship Id="rId10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32.svg"/><Relationship Id="rId1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39.svg"/><Relationship Id="rId15" Type="http://schemas.openxmlformats.org/officeDocument/2006/relationships/image" Target="../media/image40.png"/><Relationship Id="rId10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32.svg"/><Relationship Id="rId1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3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6.svg"/><Relationship Id="rId7" Type="http://schemas.openxmlformats.org/officeDocument/2006/relationships/image" Target="../media/image3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Alphabet_(Kryptologie)" TargetMode="External"/><Relationship Id="rId3" Type="http://schemas.openxmlformats.org/officeDocument/2006/relationships/hyperlink" Target="https://de.wikipedia.org/wiki/Verschl%C3%BCsselungsverfahren" TargetMode="External"/><Relationship Id="rId7" Type="http://schemas.openxmlformats.org/officeDocument/2006/relationships/hyperlink" Target="https://de.wikipedia.org/wiki/Lateinisches_Alphabet" TargetMode="External"/><Relationship Id="rId2" Type="http://schemas.openxmlformats.org/officeDocument/2006/relationships/hyperlink" Target="https://de.wikipedia.org/wiki/Symmetrisches_Kryptosystem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e.wikipedia.org/wiki/Kryptologie" TargetMode="External"/><Relationship Id="rId5" Type="http://schemas.openxmlformats.org/officeDocument/2006/relationships/hyperlink" Target="https://de.wikipedia.org/wiki/Monoalphabetische_Substitution" TargetMode="External"/><Relationship Id="rId4" Type="http://schemas.openxmlformats.org/officeDocument/2006/relationships/hyperlink" Target="https://de.wikipedia.org/wiki/Monographisch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 anchor="b">
            <a:normAutofit/>
          </a:bodyPr>
          <a:lstStyle/>
          <a:p>
            <a:r>
              <a:rPr lang="en-US" dirty="0"/>
              <a:t>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/>
          <a:p>
            <a:r>
              <a:rPr lang="en-US" dirty="0"/>
              <a:t>Ali Khorsandfard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7185" y="393379"/>
            <a:ext cx="7085745" cy="731641"/>
          </a:xfrm>
        </p:spPr>
        <p:txBody>
          <a:bodyPr anchor="b">
            <a:normAutofit/>
          </a:bodyPr>
          <a:lstStyle/>
          <a:p>
            <a:r>
              <a:rPr lang="de-DE" dirty="0"/>
              <a:t>Bauen Unsere App Mit </a:t>
            </a:r>
            <a:r>
              <a:rPr lang="de-DE" dirty="0" err="1"/>
              <a:t>php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6634" y="1746607"/>
            <a:ext cx="8107165" cy="4609743"/>
          </a:xfrm>
        </p:spPr>
        <p:txBody>
          <a:bodyPr>
            <a:normAutofit/>
          </a:bodyPr>
          <a:lstStyle/>
          <a:p>
            <a:pPr algn="just"/>
            <a:r>
              <a:rPr lang="de-DE" sz="2000" dirty="0"/>
              <a:t>Wir bauen jetzt ein PHP APP für Symmetrisch Verschlüsselung und Entschlüsselung!!</a:t>
            </a:r>
          </a:p>
          <a:p>
            <a:pPr algn="just"/>
            <a:r>
              <a:rPr lang="de-DE" sz="2000" dirty="0"/>
              <a:t>Was Brauchen Wir: </a:t>
            </a:r>
          </a:p>
          <a:p>
            <a:pPr algn="just"/>
            <a:r>
              <a:rPr lang="de-DE" sz="2000" dirty="0"/>
              <a:t>1: </a:t>
            </a:r>
            <a:r>
              <a:rPr lang="de-DE" sz="2000" dirty="0" err="1"/>
              <a:t>Xampp</a:t>
            </a:r>
            <a:r>
              <a:rPr lang="de-DE" sz="2000" dirty="0"/>
              <a:t> soll installiert sein</a:t>
            </a:r>
          </a:p>
          <a:p>
            <a:pPr algn="just"/>
            <a:r>
              <a:rPr lang="de-DE" sz="2000" dirty="0"/>
              <a:t>2: Visual Studio Code</a:t>
            </a:r>
          </a:p>
          <a:p>
            <a:pPr algn="just"/>
            <a:r>
              <a:rPr lang="de-DE" sz="2000" dirty="0"/>
              <a:t>Link: </a:t>
            </a:r>
            <a:r>
              <a:rPr lang="de-DE" sz="2000" dirty="0">
                <a:hlinkClick r:id="rId2"/>
              </a:rPr>
              <a:t>https://github.com/secure73/daa-crypto.git</a:t>
            </a:r>
            <a:endParaRPr lang="de-DE" sz="2000" dirty="0"/>
          </a:p>
          <a:p>
            <a:pPr algn="just"/>
            <a:endParaRPr lang="de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74EDCB5-9D7B-468C-BE70-98E85323E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Klar: a b c d e f g h i j k l m n o p q r s t u v w x y z Geheim: D E F G H I J K L M N O P Q R S T U V W X Y Z A B C</a:t>
            </a:r>
            <a:r>
              <a:rPr kumimoji="0" lang="de-DE" altLang="de-D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62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F731C-7648-6851-2492-903D0F27E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Asymmetrisch Kryptographie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245AC1-4AE3-0104-3DBF-510BCFBDD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Ali Khorsandfard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4E87D-8FB6-FD24-437F-13D42374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09E2DA-4EF9-D07A-8839-6D49861A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40EB80-23BD-01CD-D5FC-A3F8DC75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6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965D7F-D0F5-0C32-D25A-24515266C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399" y="136525"/>
            <a:ext cx="6578121" cy="519257"/>
          </a:xfrm>
        </p:spPr>
        <p:txBody>
          <a:bodyPr/>
          <a:lstStyle/>
          <a:p>
            <a:r>
              <a:rPr lang="de-DE" dirty="0"/>
              <a:t>ASYMETRIC </a:t>
            </a:r>
            <a:r>
              <a:rPr lang="de-DE" dirty="0" err="1"/>
              <a:t>CryptoGraphy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AD0A0-EA5E-FA78-78D5-15EABD38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5FD92-4EDD-DA1E-9C4E-1A8A9924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B577C-6A0D-8946-2E6B-A10F0B1F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96721-892C-D8AC-1501-1E598A8A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99" y="2734572"/>
            <a:ext cx="8164620" cy="3445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6C71C8-8C44-7A01-2FC5-E36D0DC97267}"/>
              </a:ext>
            </a:extLst>
          </p:cNvPr>
          <p:cNvSpPr/>
          <p:nvPr/>
        </p:nvSpPr>
        <p:spPr>
          <a:xfrm>
            <a:off x="3233578" y="892146"/>
            <a:ext cx="738553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Unconditionally Secure</a:t>
            </a:r>
          </a:p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Computationally secure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22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67BCAE4-990C-7986-075B-1373E84C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912" y="136525"/>
            <a:ext cx="9049576" cy="1325563"/>
          </a:xfrm>
        </p:spPr>
        <p:txBody>
          <a:bodyPr/>
          <a:lstStyle/>
          <a:p>
            <a:r>
              <a:rPr lang="de-DE" dirty="0"/>
              <a:t>Warum Existiert Asymmetrisch Encryption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32B8B1-6CA5-8741-82CF-108F6DF0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FFAD2-89F0-4504-13DC-5F86AD97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50C060-832D-0E0E-F16F-93B7E086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39E1C587-7F27-4CFF-90CC-7450A99E53E7}"/>
              </a:ext>
            </a:extLst>
          </p:cNvPr>
          <p:cNvSpPr/>
          <p:nvPr/>
        </p:nvSpPr>
        <p:spPr>
          <a:xfrm>
            <a:off x="1787377" y="975227"/>
            <a:ext cx="9120740" cy="5253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53168FBA-7473-AB3F-40BD-836C570BC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24" y="1114250"/>
            <a:ext cx="6888544" cy="4975060"/>
          </a:xfrm>
          <a:prstGeom prst="rect">
            <a:avLst/>
          </a:prstGeom>
        </p:spPr>
      </p:pic>
      <p:pic>
        <p:nvPicPr>
          <p:cNvPr id="51" name="Grafik 50" descr="Frustrierter Kundendienstmitarbeiter">
            <a:extLst>
              <a:ext uri="{FF2B5EF4-FFF2-40B4-BE49-F238E27FC236}">
                <a16:creationId xmlns:a16="http://schemas.microsoft.com/office/drawing/2014/main" id="{1439C365-F47B-4B3A-D44E-F364CFAE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87377" y="4977558"/>
            <a:ext cx="1258127" cy="1250775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F3B669F4-3198-A3AC-BBDF-EFA6EFE5E928}"/>
              </a:ext>
            </a:extLst>
          </p:cNvPr>
          <p:cNvSpPr/>
          <p:nvPr/>
        </p:nvSpPr>
        <p:spPr>
          <a:xfrm>
            <a:off x="2385896" y="3656826"/>
            <a:ext cx="987552" cy="2194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KEY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D77F8344-8BC5-3D8E-85B7-3B1F0C296182}"/>
              </a:ext>
            </a:extLst>
          </p:cNvPr>
          <p:cNvSpPr/>
          <p:nvPr/>
        </p:nvSpPr>
        <p:spPr>
          <a:xfrm>
            <a:off x="7562273" y="2206039"/>
            <a:ext cx="323503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Für Symmetrisch </a:t>
            </a:r>
            <a:r>
              <a:rPr lang="de-DE" sz="24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Verslüsserung</a:t>
            </a:r>
            <a:endParaRPr lang="de-DE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pPr algn="ctr"/>
            <a:r>
              <a:rPr lang="de-DE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Beide sollen Key haben</a:t>
            </a:r>
          </a:p>
        </p:txBody>
      </p:sp>
    </p:spTree>
    <p:extLst>
      <p:ext uri="{BB962C8B-B14F-4D97-AF65-F5344CB8AC3E}">
        <p14:creationId xmlns:p14="http://schemas.microsoft.com/office/powerpoint/2010/main" val="33123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2638 0.0506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31">
            <a:extLst>
              <a:ext uri="{FF2B5EF4-FFF2-40B4-BE49-F238E27FC236}">
                <a16:creationId xmlns:a16="http://schemas.microsoft.com/office/drawing/2014/main" id="{1F8DC8EA-EAD3-9AAA-ED64-1F118204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74124"/>
            <a:ext cx="11155680" cy="1325563"/>
          </a:xfrm>
        </p:spPr>
        <p:txBody>
          <a:bodyPr/>
          <a:lstStyle/>
          <a:p>
            <a:r>
              <a:rPr lang="de-DE" dirty="0"/>
              <a:t>RSA (Ron </a:t>
            </a:r>
            <a:r>
              <a:rPr lang="de-DE" dirty="0" err="1"/>
              <a:t>Rivest</a:t>
            </a:r>
            <a:r>
              <a:rPr lang="de-DE" dirty="0"/>
              <a:t> &amp; Adi </a:t>
            </a:r>
            <a:r>
              <a:rPr lang="de-DE" dirty="0" err="1"/>
              <a:t>shamir</a:t>
            </a:r>
            <a:r>
              <a:rPr lang="de-DE" dirty="0"/>
              <a:t> , Leonard </a:t>
            </a:r>
            <a:r>
              <a:rPr lang="de-DE" dirty="0" err="1"/>
              <a:t>Adleman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1977</a:t>
            </a:r>
          </a:p>
        </p:txBody>
      </p:sp>
      <p:pic>
        <p:nvPicPr>
          <p:cNvPr id="58" name="Bildplatzhalter 57" descr="Ein Bild, das Person, Wand, Mann, Anzug enthält.&#10;&#10;Automatisch generierte Beschreibung">
            <a:extLst>
              <a:ext uri="{FF2B5EF4-FFF2-40B4-BE49-F238E27FC236}">
                <a16:creationId xmlns:a16="http://schemas.microsoft.com/office/drawing/2014/main" id="{69B06B33-3111-BAD9-19B3-48909EE45C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926724" y="1793596"/>
            <a:ext cx="2991400" cy="2991400"/>
          </a:xfrm>
        </p:spPr>
      </p:pic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EBE8ED6C-2CEF-C26B-E99A-DBDFFBC6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7AE33B5A-D73B-2D46-FF75-F9717DC9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319C263F-BAA8-115A-9787-B64B6ECD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DB34D68D-40E8-DC9A-B625-C9F7BFB206E1}"/>
              </a:ext>
            </a:extLst>
          </p:cNvPr>
          <p:cNvSpPr/>
          <p:nvPr/>
        </p:nvSpPr>
        <p:spPr>
          <a:xfrm>
            <a:off x="4310200" y="4784997"/>
            <a:ext cx="29819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7200" dirty="0" err="1">
                <a:highlight>
                  <a:srgbClr val="FFFF00"/>
                </a:highlight>
              </a:rPr>
              <a:t>S</a:t>
            </a:r>
            <a:r>
              <a:rPr lang="de-DE" sz="7200" dirty="0" err="1"/>
              <a:t>hamir</a:t>
            </a:r>
            <a:endParaRPr lang="de-DE" sz="7200" dirty="0"/>
          </a:p>
        </p:txBody>
      </p:sp>
      <p:pic>
        <p:nvPicPr>
          <p:cNvPr id="63" name="Grafik 62" descr="Ein Bild, das Person, Mann, Mikrofon enthält.&#10;&#10;Automatisch generierte Beschreibung">
            <a:extLst>
              <a:ext uri="{FF2B5EF4-FFF2-40B4-BE49-F238E27FC236}">
                <a16:creationId xmlns:a16="http://schemas.microsoft.com/office/drawing/2014/main" id="{675A5A8A-DF9D-060A-FDA3-3A034F7A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97" y="1688435"/>
            <a:ext cx="2330304" cy="3096562"/>
          </a:xfrm>
          <a:prstGeom prst="rect">
            <a:avLst/>
          </a:prstGeom>
        </p:spPr>
      </p:pic>
      <p:pic>
        <p:nvPicPr>
          <p:cNvPr id="67" name="Bildplatzhalter 66" descr="Ein Bild, das Person, Mann, Wand, drinnen enthält.&#10;&#10;Automatisch generierte Beschreibung">
            <a:extLst>
              <a:ext uri="{FF2B5EF4-FFF2-40B4-BE49-F238E27FC236}">
                <a16:creationId xmlns:a16="http://schemas.microsoft.com/office/drawing/2014/main" id="{783EDAF1-586F-A8ED-8E71-C58F8B1052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8153" b="18153"/>
          <a:stretch>
            <a:fillRect/>
          </a:stretch>
        </p:blipFill>
        <p:spPr>
          <a:xfrm>
            <a:off x="7664304" y="1793596"/>
            <a:ext cx="2991401" cy="2991401"/>
          </a:xfrm>
        </p:spPr>
      </p:pic>
      <p:sp>
        <p:nvSpPr>
          <p:cNvPr id="68" name="Rechteck 67">
            <a:extLst>
              <a:ext uri="{FF2B5EF4-FFF2-40B4-BE49-F238E27FC236}">
                <a16:creationId xmlns:a16="http://schemas.microsoft.com/office/drawing/2014/main" id="{1EEBF35D-6A59-7F1C-D742-9E353DB73F03}"/>
              </a:ext>
            </a:extLst>
          </p:cNvPr>
          <p:cNvSpPr/>
          <p:nvPr/>
        </p:nvSpPr>
        <p:spPr>
          <a:xfrm>
            <a:off x="881936" y="4784996"/>
            <a:ext cx="259430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7200" dirty="0" err="1">
                <a:highlight>
                  <a:srgbClr val="FFFF00"/>
                </a:highlight>
              </a:rPr>
              <a:t>R</a:t>
            </a:r>
            <a:r>
              <a:rPr lang="de-DE" sz="7200" dirty="0" err="1"/>
              <a:t>ivest</a:t>
            </a:r>
            <a:endParaRPr lang="de-DE" sz="5400" dirty="0">
              <a:effectLst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9D911D35-C8CD-C637-7E94-1B8F0620F00E}"/>
              </a:ext>
            </a:extLst>
          </p:cNvPr>
          <p:cNvSpPr/>
          <p:nvPr/>
        </p:nvSpPr>
        <p:spPr>
          <a:xfrm>
            <a:off x="7458543" y="4804140"/>
            <a:ext cx="37267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7200" dirty="0" err="1">
                <a:highlight>
                  <a:srgbClr val="FFFF00"/>
                </a:highlight>
              </a:rPr>
              <a:t>A</a:t>
            </a:r>
            <a:r>
              <a:rPr lang="de-DE" sz="7200" dirty="0" err="1"/>
              <a:t>dleman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372296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67BCAE4-990C-7986-075B-1373E84C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136525"/>
            <a:ext cx="8421688" cy="1325563"/>
          </a:xfrm>
        </p:spPr>
        <p:txBody>
          <a:bodyPr/>
          <a:lstStyle/>
          <a:p>
            <a:r>
              <a:rPr lang="de-DE" dirty="0"/>
              <a:t>Public and Private Key Philosophy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32B8B1-6CA5-8741-82CF-108F6DF0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FFAD2-89F0-4504-13DC-5F86AD97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50C060-832D-0E0E-F16F-93B7E086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3" name="Grafik 32" descr="Ein Bild, das Text, Natur, Küste enthält.&#10;&#10;Automatisch generierte Beschreibung">
            <a:extLst>
              <a:ext uri="{FF2B5EF4-FFF2-40B4-BE49-F238E27FC236}">
                <a16:creationId xmlns:a16="http://schemas.microsoft.com/office/drawing/2014/main" id="{A5A2C778-A34A-C9C6-367E-A0A9C0D9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961" y="1307789"/>
            <a:ext cx="6198725" cy="4544142"/>
          </a:xfrm>
          <a:prstGeom prst="rect">
            <a:avLst/>
          </a:prstGeom>
        </p:spPr>
      </p:pic>
      <p:sp>
        <p:nvSpPr>
          <p:cNvPr id="34" name="Pfeil: nach unten 33">
            <a:extLst>
              <a:ext uri="{FF2B5EF4-FFF2-40B4-BE49-F238E27FC236}">
                <a16:creationId xmlns:a16="http://schemas.microsoft.com/office/drawing/2014/main" id="{DC2703E9-BB1A-782E-DEE6-B450F6B8F30D}"/>
              </a:ext>
            </a:extLst>
          </p:cNvPr>
          <p:cNvSpPr/>
          <p:nvPr/>
        </p:nvSpPr>
        <p:spPr>
          <a:xfrm rot="19027576">
            <a:off x="6290509" y="3075545"/>
            <a:ext cx="488271" cy="76347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unten 34">
            <a:extLst>
              <a:ext uri="{FF2B5EF4-FFF2-40B4-BE49-F238E27FC236}">
                <a16:creationId xmlns:a16="http://schemas.microsoft.com/office/drawing/2014/main" id="{F0E09017-6944-F763-9445-B13A5E172C1E}"/>
              </a:ext>
            </a:extLst>
          </p:cNvPr>
          <p:cNvSpPr/>
          <p:nvPr/>
        </p:nvSpPr>
        <p:spPr>
          <a:xfrm rot="7258409">
            <a:off x="7475144" y="3926422"/>
            <a:ext cx="632980" cy="10222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EE6F209-5605-E5EC-548F-2CA84C3B740A}"/>
              </a:ext>
            </a:extLst>
          </p:cNvPr>
          <p:cNvSpPr/>
          <p:nvPr/>
        </p:nvSpPr>
        <p:spPr>
          <a:xfrm>
            <a:off x="153642" y="1723446"/>
            <a:ext cx="487031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2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Asymetric</a:t>
            </a:r>
            <a:r>
              <a:rPr lang="de-DE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de-DE" sz="32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Cryptography</a:t>
            </a:r>
            <a:r>
              <a:rPr lang="de-DE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is </a:t>
            </a:r>
            <a:r>
              <a:rPr lang="de-DE" sz="32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two</a:t>
            </a:r>
            <a:r>
              <a:rPr lang="de-DE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de-DE" sz="32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way</a:t>
            </a:r>
            <a:endParaRPr lang="de-DE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de-DE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But!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19E945D4-438D-37F8-6BC8-BF96EC6A943D}"/>
              </a:ext>
            </a:extLst>
          </p:cNvPr>
          <p:cNvSpPr/>
          <p:nvPr/>
        </p:nvSpPr>
        <p:spPr>
          <a:xfrm>
            <a:off x="6973291" y="2379531"/>
            <a:ext cx="3972499" cy="1200329"/>
          </a:xfrm>
          <a:prstGeom prst="rect">
            <a:avLst/>
          </a:prstGeom>
          <a:solidFill>
            <a:srgbClr val="92D05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Decryption</a:t>
            </a:r>
            <a:r>
              <a:rPr lang="de-DE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36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with</a:t>
            </a:r>
            <a:endParaRPr lang="de-DE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de-DE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Private Key is easy</a:t>
            </a:r>
            <a:endParaRPr lang="de-DE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7CAD914-874D-0CF5-668B-7C4155F0EA1C}"/>
              </a:ext>
            </a:extLst>
          </p:cNvPr>
          <p:cNvSpPr/>
          <p:nvPr/>
        </p:nvSpPr>
        <p:spPr>
          <a:xfrm>
            <a:off x="5118659" y="5022679"/>
            <a:ext cx="6069482" cy="1200329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Decryption</a:t>
            </a:r>
            <a:r>
              <a:rPr lang="de-DE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de-DE" sz="36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without</a:t>
            </a:r>
            <a:r>
              <a:rPr lang="de-DE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de-DE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Private Key sehr </a:t>
            </a:r>
            <a:r>
              <a:rPr lang="de-DE" sz="36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sehr</a:t>
            </a:r>
            <a:r>
              <a:rPr lang="de-DE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schwer</a:t>
            </a:r>
            <a:endParaRPr lang="de-DE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0084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 animBg="1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D993A-B69C-F582-5171-E2024D4A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64" y="0"/>
            <a:ext cx="8421688" cy="1325563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action</a:t>
            </a:r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99DCFFE3-C75C-F192-7225-9A65D15E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E569BB01-2199-C76D-F530-A5C3F335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5" name="Grafik 34" descr="Laptop mit einfarbiger Füllung">
            <a:extLst>
              <a:ext uri="{FF2B5EF4-FFF2-40B4-BE49-F238E27FC236}">
                <a16:creationId xmlns:a16="http://schemas.microsoft.com/office/drawing/2014/main" id="{98E9453B-F328-686A-6C0C-968F15A7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684" y="3248716"/>
            <a:ext cx="914400" cy="914400"/>
          </a:xfrm>
          <a:prstGeom prst="rect">
            <a:avLst/>
          </a:prstGeom>
        </p:spPr>
      </p:pic>
      <p:pic>
        <p:nvPicPr>
          <p:cNvPr id="37" name="Grafik 36" descr="Computer mit einfarbiger Füllung">
            <a:extLst>
              <a:ext uri="{FF2B5EF4-FFF2-40B4-BE49-F238E27FC236}">
                <a16:creationId xmlns:a16="http://schemas.microsoft.com/office/drawing/2014/main" id="{0CD5E888-FE2D-39D0-109B-B75567C4F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600" y="2967227"/>
            <a:ext cx="914400" cy="914400"/>
          </a:xfrm>
          <a:prstGeom prst="rect">
            <a:avLst/>
          </a:prstGeom>
        </p:spPr>
      </p:pic>
      <p:sp>
        <p:nvSpPr>
          <p:cNvPr id="44" name="Wolke 43">
            <a:extLst>
              <a:ext uri="{FF2B5EF4-FFF2-40B4-BE49-F238E27FC236}">
                <a16:creationId xmlns:a16="http://schemas.microsoft.com/office/drawing/2014/main" id="{9B0CFA18-71EA-7A7F-8EE0-D1B96AC0CF52}"/>
              </a:ext>
            </a:extLst>
          </p:cNvPr>
          <p:cNvSpPr/>
          <p:nvPr/>
        </p:nvSpPr>
        <p:spPr>
          <a:xfrm>
            <a:off x="2869687" y="1557084"/>
            <a:ext cx="6063727" cy="419055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Alice</a:t>
            </a:r>
          </a:p>
        </p:txBody>
      </p:sp>
      <p:sp>
        <p:nvSpPr>
          <p:cNvPr id="45" name="Pfeil: nach links und rechts 44">
            <a:extLst>
              <a:ext uri="{FF2B5EF4-FFF2-40B4-BE49-F238E27FC236}">
                <a16:creationId xmlns:a16="http://schemas.microsoft.com/office/drawing/2014/main" id="{8629B855-58ED-3F28-D541-26951BA7DA4A}"/>
              </a:ext>
            </a:extLst>
          </p:cNvPr>
          <p:cNvSpPr/>
          <p:nvPr/>
        </p:nvSpPr>
        <p:spPr>
          <a:xfrm>
            <a:off x="1934257" y="3721608"/>
            <a:ext cx="914400" cy="5029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Pfeil: nach links und rechts 45">
            <a:extLst>
              <a:ext uri="{FF2B5EF4-FFF2-40B4-BE49-F238E27FC236}">
                <a16:creationId xmlns:a16="http://schemas.microsoft.com/office/drawing/2014/main" id="{293247FE-39F0-DB09-444F-D5F40F03A025}"/>
              </a:ext>
            </a:extLst>
          </p:cNvPr>
          <p:cNvSpPr/>
          <p:nvPr/>
        </p:nvSpPr>
        <p:spPr>
          <a:xfrm>
            <a:off x="8985536" y="3470148"/>
            <a:ext cx="1621504" cy="5029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6BF4318-E0DF-3D99-97B9-AB3A8BA8BB58}"/>
              </a:ext>
            </a:extLst>
          </p:cNvPr>
          <p:cNvGrpSpPr/>
          <p:nvPr/>
        </p:nvGrpSpPr>
        <p:grpSpPr>
          <a:xfrm>
            <a:off x="34218" y="4224528"/>
            <a:ext cx="1390666" cy="1156010"/>
            <a:chOff x="457794" y="4825467"/>
            <a:chExt cx="1390666" cy="1156010"/>
          </a:xfrm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F1EFF12F-994A-C2EB-6330-AAC1DDE8C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060" y="4825467"/>
              <a:ext cx="914400" cy="914400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585DA08-14D8-F238-D9B0-142FF5360D8C}"/>
                </a:ext>
              </a:extLst>
            </p:cNvPr>
            <p:cNvSpPr txBox="1"/>
            <p:nvPr/>
          </p:nvSpPr>
          <p:spPr>
            <a:xfrm>
              <a:off x="457794" y="533514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75F6A6D-B705-F0E9-CB6E-94CF22A90C4B}"/>
              </a:ext>
            </a:extLst>
          </p:cNvPr>
          <p:cNvGrpSpPr/>
          <p:nvPr/>
        </p:nvGrpSpPr>
        <p:grpSpPr>
          <a:xfrm>
            <a:off x="10728685" y="1930472"/>
            <a:ext cx="1266764" cy="1103531"/>
            <a:chOff x="9360414" y="4129094"/>
            <a:chExt cx="1266764" cy="1103531"/>
          </a:xfrm>
        </p:grpSpPr>
        <p:pic>
          <p:nvPicPr>
            <p:cNvPr id="42" name="Grafik 41" descr="Dokument mit einfarbiger Füllung">
              <a:extLst>
                <a:ext uri="{FF2B5EF4-FFF2-40B4-BE49-F238E27FC236}">
                  <a16:creationId xmlns:a16="http://schemas.microsoft.com/office/drawing/2014/main" id="{81F3D8E9-47EA-FE7C-52A1-78C8D6E45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12778" y="4129094"/>
              <a:ext cx="914400" cy="914400"/>
            </a:xfrm>
            <a:prstGeom prst="rect">
              <a:avLst/>
            </a:prstGeom>
          </p:spPr>
        </p:pic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4537788-CBCA-B1FD-0403-F799735C52EC}"/>
                </a:ext>
              </a:extLst>
            </p:cNvPr>
            <p:cNvSpPr txBox="1"/>
            <p:nvPr/>
          </p:nvSpPr>
          <p:spPr>
            <a:xfrm>
              <a:off x="9360414" y="4586294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C87B4DB8-3524-7931-3FCD-C3A6450FC140}"/>
              </a:ext>
            </a:extLst>
          </p:cNvPr>
          <p:cNvGrpSpPr/>
          <p:nvPr/>
        </p:nvGrpSpPr>
        <p:grpSpPr>
          <a:xfrm>
            <a:off x="1294351" y="4274411"/>
            <a:ext cx="1341100" cy="1096189"/>
            <a:chOff x="1818489" y="4841011"/>
            <a:chExt cx="1341100" cy="1096189"/>
          </a:xfrm>
        </p:grpSpPr>
        <p:pic>
          <p:nvPicPr>
            <p:cNvPr id="40" name="Grafik 39" descr="Dokument mit einfarbiger Füllung">
              <a:extLst>
                <a:ext uri="{FF2B5EF4-FFF2-40B4-BE49-F238E27FC236}">
                  <a16:creationId xmlns:a16="http://schemas.microsoft.com/office/drawing/2014/main" id="{2C742942-4290-97F9-689C-AD0B621A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45189" y="4841011"/>
              <a:ext cx="914400" cy="914400"/>
            </a:xfrm>
            <a:prstGeom prst="rect">
              <a:avLst/>
            </a:prstGeom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79778386-EA78-ABF4-5CC0-2488424C31C0}"/>
                </a:ext>
              </a:extLst>
            </p:cNvPr>
            <p:cNvSpPr txBox="1"/>
            <p:nvPr/>
          </p:nvSpPr>
          <p:spPr>
            <a:xfrm>
              <a:off x="1818489" y="5290869"/>
              <a:ext cx="1304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Private Key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2CD4720-9703-A5BA-B4BD-2552C8A062D7}"/>
              </a:ext>
            </a:extLst>
          </p:cNvPr>
          <p:cNvGrpSpPr/>
          <p:nvPr/>
        </p:nvGrpSpPr>
        <p:grpSpPr>
          <a:xfrm>
            <a:off x="9468664" y="1897657"/>
            <a:ext cx="1304524" cy="1136346"/>
            <a:chOff x="10891689" y="4074287"/>
            <a:chExt cx="1304524" cy="1136346"/>
          </a:xfrm>
        </p:grpSpPr>
        <p:pic>
          <p:nvPicPr>
            <p:cNvPr id="43" name="Grafik 42" descr="Dokument mit einfarbiger Füllung">
              <a:extLst>
                <a:ext uri="{FF2B5EF4-FFF2-40B4-BE49-F238E27FC236}">
                  <a16:creationId xmlns:a16="http://schemas.microsoft.com/office/drawing/2014/main" id="{D53650C7-DF7C-DD5C-1534-E73A8624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75711" y="4074287"/>
              <a:ext cx="914400" cy="914400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A8AA1D4-C767-C416-3883-87B710B26B53}"/>
                </a:ext>
              </a:extLst>
            </p:cNvPr>
            <p:cNvSpPr txBox="1"/>
            <p:nvPr/>
          </p:nvSpPr>
          <p:spPr>
            <a:xfrm>
              <a:off x="10891689" y="4564302"/>
              <a:ext cx="1304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Private Key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22ABCD7-0BD9-9E44-960E-BD91A88F11F6}"/>
              </a:ext>
            </a:extLst>
          </p:cNvPr>
          <p:cNvGrpSpPr/>
          <p:nvPr/>
        </p:nvGrpSpPr>
        <p:grpSpPr>
          <a:xfrm>
            <a:off x="16372" y="5312212"/>
            <a:ext cx="1390666" cy="1156010"/>
            <a:chOff x="457794" y="4825467"/>
            <a:chExt cx="1390666" cy="1156010"/>
          </a:xfrm>
        </p:grpSpPr>
        <p:pic>
          <p:nvPicPr>
            <p:cNvPr id="56" name="Grafik 55" descr="Dokument mit einfarbiger Füllung">
              <a:extLst>
                <a:ext uri="{FF2B5EF4-FFF2-40B4-BE49-F238E27FC236}">
                  <a16:creationId xmlns:a16="http://schemas.microsoft.com/office/drawing/2014/main" id="{F38EEE8D-6D97-CFD8-01D2-99C920DCE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060" y="4825467"/>
              <a:ext cx="914400" cy="91440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C25BE158-88F8-1F8E-A614-F9C1F7E80EB5}"/>
                </a:ext>
              </a:extLst>
            </p:cNvPr>
            <p:cNvSpPr txBox="1"/>
            <p:nvPr/>
          </p:nvSpPr>
          <p:spPr>
            <a:xfrm>
              <a:off x="457794" y="533514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CB65D493-5E0C-D908-BC09-2C10E0FBDE0E}"/>
              </a:ext>
            </a:extLst>
          </p:cNvPr>
          <p:cNvGrpSpPr/>
          <p:nvPr/>
        </p:nvGrpSpPr>
        <p:grpSpPr>
          <a:xfrm>
            <a:off x="10668342" y="773797"/>
            <a:ext cx="1266764" cy="1103531"/>
            <a:chOff x="9360414" y="4129094"/>
            <a:chExt cx="1266764" cy="1103531"/>
          </a:xfrm>
        </p:grpSpPr>
        <p:pic>
          <p:nvPicPr>
            <p:cNvPr id="59" name="Grafik 58" descr="Dokument mit einfarbiger Füllung">
              <a:extLst>
                <a:ext uri="{FF2B5EF4-FFF2-40B4-BE49-F238E27FC236}">
                  <a16:creationId xmlns:a16="http://schemas.microsoft.com/office/drawing/2014/main" id="{352C6CA9-9A8B-B978-5E32-B582C1953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12778" y="4129094"/>
              <a:ext cx="914400" cy="914400"/>
            </a:xfrm>
            <a:prstGeom prst="rect">
              <a:avLst/>
            </a:prstGeom>
          </p:spPr>
        </p:pic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5004E232-2BB5-0006-AB79-9883C7D95489}"/>
                </a:ext>
              </a:extLst>
            </p:cNvPr>
            <p:cNvSpPr txBox="1"/>
            <p:nvPr/>
          </p:nvSpPr>
          <p:spPr>
            <a:xfrm>
              <a:off x="9360414" y="4586294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99151301-098C-EF4D-79B7-924E4989F5E1}"/>
              </a:ext>
            </a:extLst>
          </p:cNvPr>
          <p:cNvGrpSpPr/>
          <p:nvPr/>
        </p:nvGrpSpPr>
        <p:grpSpPr>
          <a:xfrm>
            <a:off x="3410436" y="2538603"/>
            <a:ext cx="4412234" cy="2143125"/>
            <a:chOff x="3410436" y="2565666"/>
            <a:chExt cx="4412234" cy="2143125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06464556-59CE-2999-209D-7E56B73F1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4837" y="2565666"/>
              <a:ext cx="2143125" cy="2143125"/>
            </a:xfrm>
            <a:prstGeom prst="rect">
              <a:avLst/>
            </a:prstGeom>
          </p:spPr>
        </p:pic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7B5729C0-5AB7-1ACC-851A-A4F100978B5C}"/>
                </a:ext>
              </a:extLst>
            </p:cNvPr>
            <p:cNvSpPr/>
            <p:nvPr/>
          </p:nvSpPr>
          <p:spPr>
            <a:xfrm>
              <a:off x="3410436" y="4124016"/>
              <a:ext cx="441223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3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FF0000"/>
                  </a:highlight>
                </a:rPr>
                <a:t>OK Ich kann alles  lesen</a:t>
              </a:r>
              <a:endParaRPr lang="de-DE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ighlight>
                  <a:srgbClr val="FF0000"/>
                </a:highlight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F65C2B5-D5E3-CF7D-7896-4F7118C18BC3}"/>
              </a:ext>
            </a:extLst>
          </p:cNvPr>
          <p:cNvGrpSpPr/>
          <p:nvPr/>
        </p:nvGrpSpPr>
        <p:grpSpPr>
          <a:xfrm>
            <a:off x="3130887" y="2629580"/>
            <a:ext cx="1726050" cy="1139389"/>
            <a:chOff x="3130887" y="2629580"/>
            <a:chExt cx="1726050" cy="1139389"/>
          </a:xfrm>
        </p:grpSpPr>
        <p:pic>
          <p:nvPicPr>
            <p:cNvPr id="10" name="Grafik 9" descr="Dokument mit einfarbiger Füllung">
              <a:extLst>
                <a:ext uri="{FF2B5EF4-FFF2-40B4-BE49-F238E27FC236}">
                  <a16:creationId xmlns:a16="http://schemas.microsoft.com/office/drawing/2014/main" id="{516F6E68-4D7F-7BEA-CCF1-62FD565B4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27437" y="2629580"/>
              <a:ext cx="914400" cy="91440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77933FE-78E0-450B-D19D-F5E43682A414}"/>
                </a:ext>
              </a:extLst>
            </p:cNvPr>
            <p:cNvSpPr txBox="1"/>
            <p:nvPr/>
          </p:nvSpPr>
          <p:spPr>
            <a:xfrm>
              <a:off x="3130887" y="3399637"/>
              <a:ext cx="1726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Alice Public </a:t>
              </a:r>
              <a:r>
                <a:rPr lang="de-DE" dirty="0" err="1">
                  <a:solidFill>
                    <a:srgbClr val="FF0000"/>
                  </a:solidFill>
                </a:rPr>
                <a:t>key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0F42DC-7B2B-F6A0-BC7E-2B39760A0309}"/>
              </a:ext>
            </a:extLst>
          </p:cNvPr>
          <p:cNvGrpSpPr/>
          <p:nvPr/>
        </p:nvGrpSpPr>
        <p:grpSpPr>
          <a:xfrm>
            <a:off x="6140887" y="2667758"/>
            <a:ext cx="1631472" cy="1161915"/>
            <a:chOff x="5951423" y="2469489"/>
            <a:chExt cx="1631472" cy="1161915"/>
          </a:xfrm>
        </p:grpSpPr>
        <p:pic>
          <p:nvPicPr>
            <p:cNvPr id="9" name="Grafik 8" descr="Dokument mit einfarbiger Füllung">
              <a:extLst>
                <a:ext uri="{FF2B5EF4-FFF2-40B4-BE49-F238E27FC236}">
                  <a16:creationId xmlns:a16="http://schemas.microsoft.com/office/drawing/2014/main" id="{B56161D9-1125-76E7-FFA5-5ED8B973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51423" y="2469489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12B6E14-5D6B-A6C2-C134-3D8E32E4FBE0}"/>
                </a:ext>
              </a:extLst>
            </p:cNvPr>
            <p:cNvSpPr txBox="1"/>
            <p:nvPr/>
          </p:nvSpPr>
          <p:spPr>
            <a:xfrm>
              <a:off x="5951423" y="3262072"/>
              <a:ext cx="1631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Bob Public </a:t>
              </a:r>
              <a:r>
                <a:rPr lang="de-DE" dirty="0" err="1">
                  <a:solidFill>
                    <a:srgbClr val="FF0000"/>
                  </a:solidFill>
                </a:rPr>
                <a:t>key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2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84062 0.1833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31" y="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83542 -0.1951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71" y="-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D993A-B69C-F582-5171-E2024D4A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64" y="0"/>
            <a:ext cx="8421688" cy="1325563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action</a:t>
            </a:r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99DCFFE3-C75C-F192-7225-9A65D15E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E569BB01-2199-C76D-F530-A5C3F335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5" name="Grafik 34" descr="Laptop mit einfarbiger Füllung">
            <a:extLst>
              <a:ext uri="{FF2B5EF4-FFF2-40B4-BE49-F238E27FC236}">
                <a16:creationId xmlns:a16="http://schemas.microsoft.com/office/drawing/2014/main" id="{98E9453B-F328-686A-6C0C-968F15A7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684" y="3248716"/>
            <a:ext cx="914400" cy="914400"/>
          </a:xfrm>
          <a:prstGeom prst="rect">
            <a:avLst/>
          </a:prstGeom>
        </p:spPr>
      </p:pic>
      <p:pic>
        <p:nvPicPr>
          <p:cNvPr id="37" name="Grafik 36" descr="Computer mit einfarbiger Füllung">
            <a:extLst>
              <a:ext uri="{FF2B5EF4-FFF2-40B4-BE49-F238E27FC236}">
                <a16:creationId xmlns:a16="http://schemas.microsoft.com/office/drawing/2014/main" id="{0CD5E888-FE2D-39D0-109B-B75567C4F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600" y="2967227"/>
            <a:ext cx="914400" cy="914400"/>
          </a:xfrm>
          <a:prstGeom prst="rect">
            <a:avLst/>
          </a:prstGeom>
        </p:spPr>
      </p:pic>
      <p:sp>
        <p:nvSpPr>
          <p:cNvPr id="44" name="Wolke 43">
            <a:extLst>
              <a:ext uri="{FF2B5EF4-FFF2-40B4-BE49-F238E27FC236}">
                <a16:creationId xmlns:a16="http://schemas.microsoft.com/office/drawing/2014/main" id="{9B0CFA18-71EA-7A7F-8EE0-D1B96AC0CF52}"/>
              </a:ext>
            </a:extLst>
          </p:cNvPr>
          <p:cNvSpPr/>
          <p:nvPr/>
        </p:nvSpPr>
        <p:spPr>
          <a:xfrm>
            <a:off x="2869687" y="1557084"/>
            <a:ext cx="6063727" cy="419055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Alice</a:t>
            </a:r>
          </a:p>
        </p:txBody>
      </p:sp>
      <p:sp>
        <p:nvSpPr>
          <p:cNvPr id="45" name="Pfeil: nach links und rechts 44">
            <a:extLst>
              <a:ext uri="{FF2B5EF4-FFF2-40B4-BE49-F238E27FC236}">
                <a16:creationId xmlns:a16="http://schemas.microsoft.com/office/drawing/2014/main" id="{8629B855-58ED-3F28-D541-26951BA7DA4A}"/>
              </a:ext>
            </a:extLst>
          </p:cNvPr>
          <p:cNvSpPr/>
          <p:nvPr/>
        </p:nvSpPr>
        <p:spPr>
          <a:xfrm>
            <a:off x="1934257" y="3721608"/>
            <a:ext cx="914400" cy="5029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Pfeil: nach links und rechts 45">
            <a:extLst>
              <a:ext uri="{FF2B5EF4-FFF2-40B4-BE49-F238E27FC236}">
                <a16:creationId xmlns:a16="http://schemas.microsoft.com/office/drawing/2014/main" id="{293247FE-39F0-DB09-444F-D5F40F03A025}"/>
              </a:ext>
            </a:extLst>
          </p:cNvPr>
          <p:cNvSpPr/>
          <p:nvPr/>
        </p:nvSpPr>
        <p:spPr>
          <a:xfrm>
            <a:off x="8985536" y="3470148"/>
            <a:ext cx="1621504" cy="5029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6BF4318-E0DF-3D99-97B9-AB3A8BA8BB58}"/>
              </a:ext>
            </a:extLst>
          </p:cNvPr>
          <p:cNvGrpSpPr/>
          <p:nvPr/>
        </p:nvGrpSpPr>
        <p:grpSpPr>
          <a:xfrm>
            <a:off x="34218" y="4224528"/>
            <a:ext cx="1390666" cy="1156010"/>
            <a:chOff x="457794" y="4825467"/>
            <a:chExt cx="1390666" cy="1156010"/>
          </a:xfrm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F1EFF12F-994A-C2EB-6330-AAC1DDE8C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060" y="4825467"/>
              <a:ext cx="914400" cy="914400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585DA08-14D8-F238-D9B0-142FF5360D8C}"/>
                </a:ext>
              </a:extLst>
            </p:cNvPr>
            <p:cNvSpPr txBox="1"/>
            <p:nvPr/>
          </p:nvSpPr>
          <p:spPr>
            <a:xfrm>
              <a:off x="457794" y="533514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75F6A6D-B705-F0E9-CB6E-94CF22A90C4B}"/>
              </a:ext>
            </a:extLst>
          </p:cNvPr>
          <p:cNvGrpSpPr/>
          <p:nvPr/>
        </p:nvGrpSpPr>
        <p:grpSpPr>
          <a:xfrm>
            <a:off x="10728685" y="1930472"/>
            <a:ext cx="1266764" cy="1103531"/>
            <a:chOff x="9360414" y="4129094"/>
            <a:chExt cx="1266764" cy="1103531"/>
          </a:xfrm>
        </p:grpSpPr>
        <p:pic>
          <p:nvPicPr>
            <p:cNvPr id="42" name="Grafik 41" descr="Dokument mit einfarbiger Füllung">
              <a:extLst>
                <a:ext uri="{FF2B5EF4-FFF2-40B4-BE49-F238E27FC236}">
                  <a16:creationId xmlns:a16="http://schemas.microsoft.com/office/drawing/2014/main" id="{81F3D8E9-47EA-FE7C-52A1-78C8D6E45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12778" y="4129094"/>
              <a:ext cx="914400" cy="914400"/>
            </a:xfrm>
            <a:prstGeom prst="rect">
              <a:avLst/>
            </a:prstGeom>
          </p:spPr>
        </p:pic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4537788-CBCA-B1FD-0403-F799735C52EC}"/>
                </a:ext>
              </a:extLst>
            </p:cNvPr>
            <p:cNvSpPr txBox="1"/>
            <p:nvPr/>
          </p:nvSpPr>
          <p:spPr>
            <a:xfrm>
              <a:off x="9360414" y="4586294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C87B4DB8-3524-7931-3FCD-C3A6450FC140}"/>
              </a:ext>
            </a:extLst>
          </p:cNvPr>
          <p:cNvGrpSpPr/>
          <p:nvPr/>
        </p:nvGrpSpPr>
        <p:grpSpPr>
          <a:xfrm>
            <a:off x="1294351" y="4274411"/>
            <a:ext cx="1341100" cy="1096189"/>
            <a:chOff x="1818489" y="4841011"/>
            <a:chExt cx="1341100" cy="1096189"/>
          </a:xfrm>
        </p:grpSpPr>
        <p:pic>
          <p:nvPicPr>
            <p:cNvPr id="40" name="Grafik 39" descr="Dokument mit einfarbiger Füllung">
              <a:extLst>
                <a:ext uri="{FF2B5EF4-FFF2-40B4-BE49-F238E27FC236}">
                  <a16:creationId xmlns:a16="http://schemas.microsoft.com/office/drawing/2014/main" id="{2C742942-4290-97F9-689C-AD0B621A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45189" y="4841011"/>
              <a:ext cx="914400" cy="914400"/>
            </a:xfrm>
            <a:prstGeom prst="rect">
              <a:avLst/>
            </a:prstGeom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79778386-EA78-ABF4-5CC0-2488424C31C0}"/>
                </a:ext>
              </a:extLst>
            </p:cNvPr>
            <p:cNvSpPr txBox="1"/>
            <p:nvPr/>
          </p:nvSpPr>
          <p:spPr>
            <a:xfrm>
              <a:off x="1818489" y="5290869"/>
              <a:ext cx="1304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Private Key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2CD4720-9703-A5BA-B4BD-2552C8A062D7}"/>
              </a:ext>
            </a:extLst>
          </p:cNvPr>
          <p:cNvGrpSpPr/>
          <p:nvPr/>
        </p:nvGrpSpPr>
        <p:grpSpPr>
          <a:xfrm>
            <a:off x="9468664" y="1897657"/>
            <a:ext cx="1304524" cy="1136346"/>
            <a:chOff x="10891689" y="4074287"/>
            <a:chExt cx="1304524" cy="1136346"/>
          </a:xfrm>
        </p:grpSpPr>
        <p:pic>
          <p:nvPicPr>
            <p:cNvPr id="43" name="Grafik 42" descr="Dokument mit einfarbiger Füllung">
              <a:extLst>
                <a:ext uri="{FF2B5EF4-FFF2-40B4-BE49-F238E27FC236}">
                  <a16:creationId xmlns:a16="http://schemas.microsoft.com/office/drawing/2014/main" id="{D53650C7-DF7C-DD5C-1534-E73A8624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75711" y="4074287"/>
              <a:ext cx="914400" cy="914400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A8AA1D4-C767-C416-3883-87B710B26B53}"/>
                </a:ext>
              </a:extLst>
            </p:cNvPr>
            <p:cNvSpPr txBox="1"/>
            <p:nvPr/>
          </p:nvSpPr>
          <p:spPr>
            <a:xfrm>
              <a:off x="10891689" y="4564302"/>
              <a:ext cx="1304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Private Key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22ABCD7-0BD9-9E44-960E-BD91A88F11F6}"/>
              </a:ext>
            </a:extLst>
          </p:cNvPr>
          <p:cNvGrpSpPr/>
          <p:nvPr/>
        </p:nvGrpSpPr>
        <p:grpSpPr>
          <a:xfrm>
            <a:off x="10658467" y="3906981"/>
            <a:ext cx="1390666" cy="1156010"/>
            <a:chOff x="457794" y="4825467"/>
            <a:chExt cx="1390666" cy="1156010"/>
          </a:xfrm>
        </p:grpSpPr>
        <p:pic>
          <p:nvPicPr>
            <p:cNvPr id="56" name="Grafik 55" descr="Dokument mit einfarbiger Füllung">
              <a:extLst>
                <a:ext uri="{FF2B5EF4-FFF2-40B4-BE49-F238E27FC236}">
                  <a16:creationId xmlns:a16="http://schemas.microsoft.com/office/drawing/2014/main" id="{F38EEE8D-6D97-CFD8-01D2-99C920DCE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060" y="4825467"/>
              <a:ext cx="914400" cy="91440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C25BE158-88F8-1F8E-A614-F9C1F7E80EB5}"/>
                </a:ext>
              </a:extLst>
            </p:cNvPr>
            <p:cNvSpPr txBox="1"/>
            <p:nvPr/>
          </p:nvSpPr>
          <p:spPr>
            <a:xfrm>
              <a:off x="457794" y="533514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CB65D493-5E0C-D908-BC09-2C10E0FBDE0E}"/>
              </a:ext>
            </a:extLst>
          </p:cNvPr>
          <p:cNvGrpSpPr/>
          <p:nvPr/>
        </p:nvGrpSpPr>
        <p:grpSpPr>
          <a:xfrm>
            <a:off x="250351" y="2118892"/>
            <a:ext cx="1206421" cy="1364258"/>
            <a:chOff x="-1057577" y="5474189"/>
            <a:chExt cx="1206421" cy="1364258"/>
          </a:xfrm>
        </p:grpSpPr>
        <p:pic>
          <p:nvPicPr>
            <p:cNvPr id="59" name="Grafik 58" descr="Dokument mit einfarbiger Füllung">
              <a:extLst>
                <a:ext uri="{FF2B5EF4-FFF2-40B4-BE49-F238E27FC236}">
                  <a16:creationId xmlns:a16="http://schemas.microsoft.com/office/drawing/2014/main" id="{352C6CA9-9A8B-B978-5E32-B582C1953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981689" y="5474189"/>
              <a:ext cx="914400" cy="914400"/>
            </a:xfrm>
            <a:prstGeom prst="rect">
              <a:avLst/>
            </a:prstGeom>
          </p:spPr>
        </p:pic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5004E232-2BB5-0006-AB79-9883C7D95489}"/>
                </a:ext>
              </a:extLst>
            </p:cNvPr>
            <p:cNvSpPr txBox="1"/>
            <p:nvPr/>
          </p:nvSpPr>
          <p:spPr>
            <a:xfrm>
              <a:off x="-1057577" y="619211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99151301-098C-EF4D-79B7-924E4989F5E1}"/>
              </a:ext>
            </a:extLst>
          </p:cNvPr>
          <p:cNvGrpSpPr/>
          <p:nvPr/>
        </p:nvGrpSpPr>
        <p:grpSpPr>
          <a:xfrm>
            <a:off x="3410436" y="2538603"/>
            <a:ext cx="4412234" cy="2143125"/>
            <a:chOff x="3410436" y="2565666"/>
            <a:chExt cx="4412234" cy="2143125"/>
          </a:xfrm>
        </p:grpSpPr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06464556-59CE-2999-209D-7E56B73F1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4837" y="2565666"/>
              <a:ext cx="2143125" cy="2143125"/>
            </a:xfrm>
            <a:prstGeom prst="rect">
              <a:avLst/>
            </a:prstGeom>
          </p:spPr>
        </p:pic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7B5729C0-5AB7-1ACC-851A-A4F100978B5C}"/>
                </a:ext>
              </a:extLst>
            </p:cNvPr>
            <p:cNvSpPr/>
            <p:nvPr/>
          </p:nvSpPr>
          <p:spPr>
            <a:xfrm>
              <a:off x="3410436" y="4124016"/>
              <a:ext cx="441223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3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highlight>
                    <a:srgbClr val="FF0000"/>
                  </a:highlight>
                </a:rPr>
                <a:t>OK Ich kann alles  lesen</a:t>
              </a:r>
              <a:endParaRPr lang="de-DE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ighlight>
                  <a:srgbClr val="FF0000"/>
                </a:highlight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F65C2B5-D5E3-CF7D-7896-4F7118C18BC3}"/>
              </a:ext>
            </a:extLst>
          </p:cNvPr>
          <p:cNvGrpSpPr/>
          <p:nvPr/>
        </p:nvGrpSpPr>
        <p:grpSpPr>
          <a:xfrm>
            <a:off x="3130887" y="2629580"/>
            <a:ext cx="1726050" cy="1139389"/>
            <a:chOff x="3130887" y="2629580"/>
            <a:chExt cx="1726050" cy="1139389"/>
          </a:xfrm>
        </p:grpSpPr>
        <p:pic>
          <p:nvPicPr>
            <p:cNvPr id="10" name="Grafik 9" descr="Dokument mit einfarbiger Füllung">
              <a:extLst>
                <a:ext uri="{FF2B5EF4-FFF2-40B4-BE49-F238E27FC236}">
                  <a16:creationId xmlns:a16="http://schemas.microsoft.com/office/drawing/2014/main" id="{516F6E68-4D7F-7BEA-CCF1-62FD565B4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27437" y="2629580"/>
              <a:ext cx="914400" cy="91440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77933FE-78E0-450B-D19D-F5E43682A414}"/>
                </a:ext>
              </a:extLst>
            </p:cNvPr>
            <p:cNvSpPr txBox="1"/>
            <p:nvPr/>
          </p:nvSpPr>
          <p:spPr>
            <a:xfrm>
              <a:off x="3130887" y="3399637"/>
              <a:ext cx="1726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Alice Public </a:t>
              </a:r>
              <a:r>
                <a:rPr lang="de-DE" dirty="0" err="1">
                  <a:solidFill>
                    <a:srgbClr val="FF0000"/>
                  </a:solidFill>
                </a:rPr>
                <a:t>key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0F42DC-7B2B-F6A0-BC7E-2B39760A0309}"/>
              </a:ext>
            </a:extLst>
          </p:cNvPr>
          <p:cNvGrpSpPr/>
          <p:nvPr/>
        </p:nvGrpSpPr>
        <p:grpSpPr>
          <a:xfrm>
            <a:off x="6140887" y="2667758"/>
            <a:ext cx="1631472" cy="1161915"/>
            <a:chOff x="5951423" y="2469489"/>
            <a:chExt cx="1631472" cy="1161915"/>
          </a:xfrm>
        </p:grpSpPr>
        <p:pic>
          <p:nvPicPr>
            <p:cNvPr id="9" name="Grafik 8" descr="Dokument mit einfarbiger Füllung">
              <a:extLst>
                <a:ext uri="{FF2B5EF4-FFF2-40B4-BE49-F238E27FC236}">
                  <a16:creationId xmlns:a16="http://schemas.microsoft.com/office/drawing/2014/main" id="{B56161D9-1125-76E7-FFA5-5ED8B973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51423" y="2469489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12B6E14-5D6B-A6C2-C134-3D8E32E4FBE0}"/>
                </a:ext>
              </a:extLst>
            </p:cNvPr>
            <p:cNvSpPr txBox="1"/>
            <p:nvPr/>
          </p:nvSpPr>
          <p:spPr>
            <a:xfrm>
              <a:off x="5951423" y="3262072"/>
              <a:ext cx="1631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Bob Public </a:t>
              </a:r>
              <a:r>
                <a:rPr lang="de-DE" dirty="0" err="1">
                  <a:solidFill>
                    <a:srgbClr val="FF0000"/>
                  </a:solidFill>
                </a:rPr>
                <a:t>key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006883DC-8BEB-29B1-6CCD-46E7A2B85C5B}"/>
              </a:ext>
            </a:extLst>
          </p:cNvPr>
          <p:cNvSpPr/>
          <p:nvPr/>
        </p:nvSpPr>
        <p:spPr>
          <a:xfrm>
            <a:off x="119057" y="5739342"/>
            <a:ext cx="18129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Hello Bob</a:t>
            </a:r>
            <a:r>
              <a:rPr lang="de-DE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8C42279-ED9B-44FF-96FE-AAD92B9E4D3B}"/>
              </a:ext>
            </a:extLst>
          </p:cNvPr>
          <p:cNvGrpSpPr/>
          <p:nvPr/>
        </p:nvGrpSpPr>
        <p:grpSpPr>
          <a:xfrm>
            <a:off x="1817674" y="5396741"/>
            <a:ext cx="1667665" cy="1325563"/>
            <a:chOff x="8564439" y="5102330"/>
            <a:chExt cx="1667665" cy="1325563"/>
          </a:xfrm>
        </p:grpSpPr>
        <p:sp>
          <p:nvSpPr>
            <p:cNvPr id="15" name="Legende: mit Pfeil nach rechts 14">
              <a:extLst>
                <a:ext uri="{FF2B5EF4-FFF2-40B4-BE49-F238E27FC236}">
                  <a16:creationId xmlns:a16="http://schemas.microsoft.com/office/drawing/2014/main" id="{C4B493AB-24A0-2BDD-6E97-D9B68132DD46}"/>
                </a:ext>
              </a:extLst>
            </p:cNvPr>
            <p:cNvSpPr/>
            <p:nvPr/>
          </p:nvSpPr>
          <p:spPr>
            <a:xfrm>
              <a:off x="8610600" y="5102330"/>
              <a:ext cx="1621504" cy="1325563"/>
            </a:xfrm>
            <a:prstGeom prst="righ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B1695B6-49F3-FC8B-E148-E918B7B814AD}"/>
                </a:ext>
              </a:extLst>
            </p:cNvPr>
            <p:cNvGrpSpPr/>
            <p:nvPr/>
          </p:nvGrpSpPr>
          <p:grpSpPr>
            <a:xfrm>
              <a:off x="8564439" y="5138928"/>
              <a:ext cx="1206421" cy="1175126"/>
              <a:chOff x="-1057577" y="5474189"/>
              <a:chExt cx="2094338" cy="1595428"/>
            </a:xfrm>
          </p:grpSpPr>
          <p:pic>
            <p:nvPicPr>
              <p:cNvPr id="17" name="Grafik 16" descr="Dokument mit einfarbiger Füllung">
                <a:extLst>
                  <a:ext uri="{FF2B5EF4-FFF2-40B4-BE49-F238E27FC236}">
                    <a16:creationId xmlns:a16="http://schemas.microsoft.com/office/drawing/2014/main" id="{C42861FE-EF57-5EE2-E49F-2F1518D38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981689" y="547418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5C0BDD10-98DB-88E8-6ADA-952DFB25EAD5}"/>
                  </a:ext>
                </a:extLst>
              </p:cNvPr>
              <p:cNvSpPr txBox="1"/>
              <p:nvPr/>
            </p:nvSpPr>
            <p:spPr>
              <a:xfrm>
                <a:off x="-1057577" y="6192116"/>
                <a:ext cx="2094338" cy="877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Bob </a:t>
                </a:r>
              </a:p>
              <a:p>
                <a:r>
                  <a:rPr lang="de-DE" dirty="0">
                    <a:solidFill>
                      <a:srgbClr val="FF0000"/>
                    </a:solidFill>
                  </a:rPr>
                  <a:t>Public Key</a:t>
                </a:r>
              </a:p>
            </p:txBody>
          </p:sp>
        </p:grpSp>
      </p:grpSp>
      <p:pic>
        <p:nvPicPr>
          <p:cNvPr id="21" name="Grafik 20" descr="Bento-Box mit einfarbiger Füllung">
            <a:extLst>
              <a:ext uri="{FF2B5EF4-FFF2-40B4-BE49-F238E27FC236}">
                <a16:creationId xmlns:a16="http://schemas.microsoft.com/office/drawing/2014/main" id="{A0C57C05-A120-357C-53F0-0D05352C19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13939" y="5739522"/>
            <a:ext cx="731247" cy="73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D993A-B69C-F582-5171-E2024D4A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64" y="0"/>
            <a:ext cx="8421688" cy="1325563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action</a:t>
            </a:r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99DCFFE3-C75C-F192-7225-9A65D15E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E569BB01-2199-C76D-F530-A5C3F335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5" name="Grafik 34" descr="Laptop mit einfarbiger Füllung">
            <a:extLst>
              <a:ext uri="{FF2B5EF4-FFF2-40B4-BE49-F238E27FC236}">
                <a16:creationId xmlns:a16="http://schemas.microsoft.com/office/drawing/2014/main" id="{98E9453B-F328-686A-6C0C-968F15A7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684" y="3248716"/>
            <a:ext cx="914400" cy="914400"/>
          </a:xfrm>
          <a:prstGeom prst="rect">
            <a:avLst/>
          </a:prstGeom>
        </p:spPr>
      </p:pic>
      <p:pic>
        <p:nvPicPr>
          <p:cNvPr id="37" name="Grafik 36" descr="Computer mit einfarbiger Füllung">
            <a:extLst>
              <a:ext uri="{FF2B5EF4-FFF2-40B4-BE49-F238E27FC236}">
                <a16:creationId xmlns:a16="http://schemas.microsoft.com/office/drawing/2014/main" id="{0CD5E888-FE2D-39D0-109B-B75567C4F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600" y="2967227"/>
            <a:ext cx="914400" cy="914400"/>
          </a:xfrm>
          <a:prstGeom prst="rect">
            <a:avLst/>
          </a:prstGeom>
        </p:spPr>
      </p:pic>
      <p:sp>
        <p:nvSpPr>
          <p:cNvPr id="44" name="Wolke 43">
            <a:extLst>
              <a:ext uri="{FF2B5EF4-FFF2-40B4-BE49-F238E27FC236}">
                <a16:creationId xmlns:a16="http://schemas.microsoft.com/office/drawing/2014/main" id="{9B0CFA18-71EA-7A7F-8EE0-D1B96AC0CF52}"/>
              </a:ext>
            </a:extLst>
          </p:cNvPr>
          <p:cNvSpPr/>
          <p:nvPr/>
        </p:nvSpPr>
        <p:spPr>
          <a:xfrm>
            <a:off x="2869687" y="1557084"/>
            <a:ext cx="6063727" cy="419055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Alice</a:t>
            </a:r>
          </a:p>
        </p:txBody>
      </p:sp>
      <p:sp>
        <p:nvSpPr>
          <p:cNvPr id="45" name="Pfeil: nach links und rechts 44">
            <a:extLst>
              <a:ext uri="{FF2B5EF4-FFF2-40B4-BE49-F238E27FC236}">
                <a16:creationId xmlns:a16="http://schemas.microsoft.com/office/drawing/2014/main" id="{8629B855-58ED-3F28-D541-26951BA7DA4A}"/>
              </a:ext>
            </a:extLst>
          </p:cNvPr>
          <p:cNvSpPr/>
          <p:nvPr/>
        </p:nvSpPr>
        <p:spPr>
          <a:xfrm>
            <a:off x="1934257" y="3721608"/>
            <a:ext cx="914400" cy="5029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Pfeil: nach links und rechts 45">
            <a:extLst>
              <a:ext uri="{FF2B5EF4-FFF2-40B4-BE49-F238E27FC236}">
                <a16:creationId xmlns:a16="http://schemas.microsoft.com/office/drawing/2014/main" id="{293247FE-39F0-DB09-444F-D5F40F03A025}"/>
              </a:ext>
            </a:extLst>
          </p:cNvPr>
          <p:cNvSpPr/>
          <p:nvPr/>
        </p:nvSpPr>
        <p:spPr>
          <a:xfrm>
            <a:off x="8985536" y="3470148"/>
            <a:ext cx="1621504" cy="5029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6BF4318-E0DF-3D99-97B9-AB3A8BA8BB58}"/>
              </a:ext>
            </a:extLst>
          </p:cNvPr>
          <p:cNvGrpSpPr/>
          <p:nvPr/>
        </p:nvGrpSpPr>
        <p:grpSpPr>
          <a:xfrm>
            <a:off x="34218" y="4224528"/>
            <a:ext cx="1390666" cy="1156010"/>
            <a:chOff x="457794" y="4825467"/>
            <a:chExt cx="1390666" cy="1156010"/>
          </a:xfrm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F1EFF12F-994A-C2EB-6330-AAC1DDE8C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060" y="4825467"/>
              <a:ext cx="914400" cy="914400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585DA08-14D8-F238-D9B0-142FF5360D8C}"/>
                </a:ext>
              </a:extLst>
            </p:cNvPr>
            <p:cNvSpPr txBox="1"/>
            <p:nvPr/>
          </p:nvSpPr>
          <p:spPr>
            <a:xfrm>
              <a:off x="457794" y="533514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75F6A6D-B705-F0E9-CB6E-94CF22A90C4B}"/>
              </a:ext>
            </a:extLst>
          </p:cNvPr>
          <p:cNvGrpSpPr/>
          <p:nvPr/>
        </p:nvGrpSpPr>
        <p:grpSpPr>
          <a:xfrm>
            <a:off x="10728685" y="1930472"/>
            <a:ext cx="1266764" cy="1103531"/>
            <a:chOff x="9360414" y="4129094"/>
            <a:chExt cx="1266764" cy="1103531"/>
          </a:xfrm>
        </p:grpSpPr>
        <p:pic>
          <p:nvPicPr>
            <p:cNvPr id="42" name="Grafik 41" descr="Dokument mit einfarbiger Füllung">
              <a:extLst>
                <a:ext uri="{FF2B5EF4-FFF2-40B4-BE49-F238E27FC236}">
                  <a16:creationId xmlns:a16="http://schemas.microsoft.com/office/drawing/2014/main" id="{81F3D8E9-47EA-FE7C-52A1-78C8D6E45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12778" y="4129094"/>
              <a:ext cx="914400" cy="914400"/>
            </a:xfrm>
            <a:prstGeom prst="rect">
              <a:avLst/>
            </a:prstGeom>
          </p:spPr>
        </p:pic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4537788-CBCA-B1FD-0403-F799735C52EC}"/>
                </a:ext>
              </a:extLst>
            </p:cNvPr>
            <p:cNvSpPr txBox="1"/>
            <p:nvPr/>
          </p:nvSpPr>
          <p:spPr>
            <a:xfrm>
              <a:off x="9360414" y="4586294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C87B4DB8-3524-7931-3FCD-C3A6450FC140}"/>
              </a:ext>
            </a:extLst>
          </p:cNvPr>
          <p:cNvGrpSpPr/>
          <p:nvPr/>
        </p:nvGrpSpPr>
        <p:grpSpPr>
          <a:xfrm>
            <a:off x="1294351" y="4274411"/>
            <a:ext cx="1341100" cy="1096189"/>
            <a:chOff x="1818489" y="4841011"/>
            <a:chExt cx="1341100" cy="1096189"/>
          </a:xfrm>
        </p:grpSpPr>
        <p:pic>
          <p:nvPicPr>
            <p:cNvPr id="40" name="Grafik 39" descr="Dokument mit einfarbiger Füllung">
              <a:extLst>
                <a:ext uri="{FF2B5EF4-FFF2-40B4-BE49-F238E27FC236}">
                  <a16:creationId xmlns:a16="http://schemas.microsoft.com/office/drawing/2014/main" id="{2C742942-4290-97F9-689C-AD0B621A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45189" y="4841011"/>
              <a:ext cx="914400" cy="914400"/>
            </a:xfrm>
            <a:prstGeom prst="rect">
              <a:avLst/>
            </a:prstGeom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79778386-EA78-ABF4-5CC0-2488424C31C0}"/>
                </a:ext>
              </a:extLst>
            </p:cNvPr>
            <p:cNvSpPr txBox="1"/>
            <p:nvPr/>
          </p:nvSpPr>
          <p:spPr>
            <a:xfrm>
              <a:off x="1818489" y="5290869"/>
              <a:ext cx="1304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Private Key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2CD4720-9703-A5BA-B4BD-2552C8A062D7}"/>
              </a:ext>
            </a:extLst>
          </p:cNvPr>
          <p:cNvGrpSpPr/>
          <p:nvPr/>
        </p:nvGrpSpPr>
        <p:grpSpPr>
          <a:xfrm>
            <a:off x="9468664" y="1897657"/>
            <a:ext cx="1304524" cy="1136346"/>
            <a:chOff x="10891689" y="4074287"/>
            <a:chExt cx="1304524" cy="1136346"/>
          </a:xfrm>
        </p:grpSpPr>
        <p:pic>
          <p:nvPicPr>
            <p:cNvPr id="43" name="Grafik 42" descr="Dokument mit einfarbiger Füllung">
              <a:extLst>
                <a:ext uri="{FF2B5EF4-FFF2-40B4-BE49-F238E27FC236}">
                  <a16:creationId xmlns:a16="http://schemas.microsoft.com/office/drawing/2014/main" id="{D53650C7-DF7C-DD5C-1534-E73A8624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75711" y="4074287"/>
              <a:ext cx="914400" cy="914400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A8AA1D4-C767-C416-3883-87B710B26B53}"/>
                </a:ext>
              </a:extLst>
            </p:cNvPr>
            <p:cNvSpPr txBox="1"/>
            <p:nvPr/>
          </p:nvSpPr>
          <p:spPr>
            <a:xfrm>
              <a:off x="10891689" y="4564302"/>
              <a:ext cx="1304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Private Key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22ABCD7-0BD9-9E44-960E-BD91A88F11F6}"/>
              </a:ext>
            </a:extLst>
          </p:cNvPr>
          <p:cNvGrpSpPr/>
          <p:nvPr/>
        </p:nvGrpSpPr>
        <p:grpSpPr>
          <a:xfrm>
            <a:off x="10658467" y="3906981"/>
            <a:ext cx="1390666" cy="1156010"/>
            <a:chOff x="457794" y="4825467"/>
            <a:chExt cx="1390666" cy="1156010"/>
          </a:xfrm>
        </p:grpSpPr>
        <p:pic>
          <p:nvPicPr>
            <p:cNvPr id="56" name="Grafik 55" descr="Dokument mit einfarbiger Füllung">
              <a:extLst>
                <a:ext uri="{FF2B5EF4-FFF2-40B4-BE49-F238E27FC236}">
                  <a16:creationId xmlns:a16="http://schemas.microsoft.com/office/drawing/2014/main" id="{F38EEE8D-6D97-CFD8-01D2-99C920DCE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060" y="4825467"/>
              <a:ext cx="914400" cy="91440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C25BE158-88F8-1F8E-A614-F9C1F7E80EB5}"/>
                </a:ext>
              </a:extLst>
            </p:cNvPr>
            <p:cNvSpPr txBox="1"/>
            <p:nvPr/>
          </p:nvSpPr>
          <p:spPr>
            <a:xfrm>
              <a:off x="457794" y="533514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CB65D493-5E0C-D908-BC09-2C10E0FBDE0E}"/>
              </a:ext>
            </a:extLst>
          </p:cNvPr>
          <p:cNvGrpSpPr/>
          <p:nvPr/>
        </p:nvGrpSpPr>
        <p:grpSpPr>
          <a:xfrm>
            <a:off x="250351" y="2118892"/>
            <a:ext cx="1206421" cy="1364258"/>
            <a:chOff x="-1057577" y="5474189"/>
            <a:chExt cx="1206421" cy="1364258"/>
          </a:xfrm>
        </p:grpSpPr>
        <p:pic>
          <p:nvPicPr>
            <p:cNvPr id="59" name="Grafik 58" descr="Dokument mit einfarbiger Füllung">
              <a:extLst>
                <a:ext uri="{FF2B5EF4-FFF2-40B4-BE49-F238E27FC236}">
                  <a16:creationId xmlns:a16="http://schemas.microsoft.com/office/drawing/2014/main" id="{352C6CA9-9A8B-B978-5E32-B582C1953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981689" y="5474189"/>
              <a:ext cx="914400" cy="914400"/>
            </a:xfrm>
            <a:prstGeom prst="rect">
              <a:avLst/>
            </a:prstGeom>
          </p:spPr>
        </p:pic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5004E232-2BB5-0006-AB79-9883C7D95489}"/>
                </a:ext>
              </a:extLst>
            </p:cNvPr>
            <p:cNvSpPr txBox="1"/>
            <p:nvPr/>
          </p:nvSpPr>
          <p:spPr>
            <a:xfrm>
              <a:off x="-1057577" y="619211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Public Key</a:t>
              </a:r>
            </a:p>
          </p:txBody>
        </p:sp>
      </p:grpSp>
      <p:pic>
        <p:nvPicPr>
          <p:cNvPr id="62" name="Grafik 61">
            <a:extLst>
              <a:ext uri="{FF2B5EF4-FFF2-40B4-BE49-F238E27FC236}">
                <a16:creationId xmlns:a16="http://schemas.microsoft.com/office/drawing/2014/main" id="{06464556-59CE-2999-209D-7E56B73F11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4837" y="2538603"/>
            <a:ext cx="2143125" cy="2143125"/>
          </a:xfrm>
          <a:prstGeom prst="rect">
            <a:avLst/>
          </a:prstGeom>
        </p:spPr>
      </p:pic>
      <p:sp>
        <p:nvSpPr>
          <p:cNvPr id="63" name="Rechteck 62">
            <a:extLst>
              <a:ext uri="{FF2B5EF4-FFF2-40B4-BE49-F238E27FC236}">
                <a16:creationId xmlns:a16="http://schemas.microsoft.com/office/drawing/2014/main" id="{7B5729C0-5AB7-1ACC-851A-A4F100978B5C}"/>
              </a:ext>
            </a:extLst>
          </p:cNvPr>
          <p:cNvSpPr/>
          <p:nvPr/>
        </p:nvSpPr>
        <p:spPr>
          <a:xfrm>
            <a:off x="3410436" y="4096953"/>
            <a:ext cx="44122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highlight>
                  <a:srgbClr val="FF0000"/>
                </a:highlight>
              </a:rPr>
              <a:t>OK Ich kann alles  lesen</a:t>
            </a:r>
            <a:endParaRPr lang="de-DE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highlight>
                <a:srgbClr val="FF0000"/>
              </a:highlight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F65C2B5-D5E3-CF7D-7896-4F7118C18BC3}"/>
              </a:ext>
            </a:extLst>
          </p:cNvPr>
          <p:cNvGrpSpPr/>
          <p:nvPr/>
        </p:nvGrpSpPr>
        <p:grpSpPr>
          <a:xfrm>
            <a:off x="3130887" y="2629580"/>
            <a:ext cx="1726050" cy="1139389"/>
            <a:chOff x="3130887" y="2629580"/>
            <a:chExt cx="1726050" cy="1139389"/>
          </a:xfrm>
        </p:grpSpPr>
        <p:pic>
          <p:nvPicPr>
            <p:cNvPr id="10" name="Grafik 9" descr="Dokument mit einfarbiger Füllung">
              <a:extLst>
                <a:ext uri="{FF2B5EF4-FFF2-40B4-BE49-F238E27FC236}">
                  <a16:creationId xmlns:a16="http://schemas.microsoft.com/office/drawing/2014/main" id="{516F6E68-4D7F-7BEA-CCF1-62FD565B4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27437" y="2629580"/>
              <a:ext cx="914400" cy="91440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77933FE-78E0-450B-D19D-F5E43682A414}"/>
                </a:ext>
              </a:extLst>
            </p:cNvPr>
            <p:cNvSpPr txBox="1"/>
            <p:nvPr/>
          </p:nvSpPr>
          <p:spPr>
            <a:xfrm>
              <a:off x="3130887" y="3399637"/>
              <a:ext cx="1726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Alice Public </a:t>
              </a:r>
              <a:r>
                <a:rPr lang="de-DE" dirty="0" err="1">
                  <a:solidFill>
                    <a:srgbClr val="FF0000"/>
                  </a:solidFill>
                </a:rPr>
                <a:t>key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0F42DC-7B2B-F6A0-BC7E-2B39760A0309}"/>
              </a:ext>
            </a:extLst>
          </p:cNvPr>
          <p:cNvGrpSpPr/>
          <p:nvPr/>
        </p:nvGrpSpPr>
        <p:grpSpPr>
          <a:xfrm>
            <a:off x="6140887" y="2667758"/>
            <a:ext cx="1631472" cy="1161915"/>
            <a:chOff x="5951423" y="2469489"/>
            <a:chExt cx="1631472" cy="1161915"/>
          </a:xfrm>
        </p:grpSpPr>
        <p:pic>
          <p:nvPicPr>
            <p:cNvPr id="9" name="Grafik 8" descr="Dokument mit einfarbiger Füllung">
              <a:extLst>
                <a:ext uri="{FF2B5EF4-FFF2-40B4-BE49-F238E27FC236}">
                  <a16:creationId xmlns:a16="http://schemas.microsoft.com/office/drawing/2014/main" id="{B56161D9-1125-76E7-FFA5-5ED8B973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51423" y="2469489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12B6E14-5D6B-A6C2-C134-3D8E32E4FBE0}"/>
                </a:ext>
              </a:extLst>
            </p:cNvPr>
            <p:cNvSpPr txBox="1"/>
            <p:nvPr/>
          </p:nvSpPr>
          <p:spPr>
            <a:xfrm>
              <a:off x="5951423" y="3262072"/>
              <a:ext cx="1631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Bob Public </a:t>
              </a:r>
              <a:r>
                <a:rPr lang="de-DE" dirty="0" err="1">
                  <a:solidFill>
                    <a:srgbClr val="FF0000"/>
                  </a:solidFill>
                </a:rPr>
                <a:t>key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006883DC-8BEB-29B1-6CCD-46E7A2B85C5B}"/>
              </a:ext>
            </a:extLst>
          </p:cNvPr>
          <p:cNvSpPr/>
          <p:nvPr/>
        </p:nvSpPr>
        <p:spPr>
          <a:xfrm>
            <a:off x="75614" y="5739342"/>
            <a:ext cx="18998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Unser PSK</a:t>
            </a:r>
            <a:r>
              <a:rPr lang="de-DE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8C42279-ED9B-44FF-96FE-AAD92B9E4D3B}"/>
              </a:ext>
            </a:extLst>
          </p:cNvPr>
          <p:cNvGrpSpPr/>
          <p:nvPr/>
        </p:nvGrpSpPr>
        <p:grpSpPr>
          <a:xfrm>
            <a:off x="1817674" y="5396741"/>
            <a:ext cx="1667665" cy="1325563"/>
            <a:chOff x="8564439" y="5102330"/>
            <a:chExt cx="1667665" cy="1325563"/>
          </a:xfrm>
        </p:grpSpPr>
        <p:sp>
          <p:nvSpPr>
            <p:cNvPr id="15" name="Legende: mit Pfeil nach rechts 14">
              <a:extLst>
                <a:ext uri="{FF2B5EF4-FFF2-40B4-BE49-F238E27FC236}">
                  <a16:creationId xmlns:a16="http://schemas.microsoft.com/office/drawing/2014/main" id="{C4B493AB-24A0-2BDD-6E97-D9B68132DD46}"/>
                </a:ext>
              </a:extLst>
            </p:cNvPr>
            <p:cNvSpPr/>
            <p:nvPr/>
          </p:nvSpPr>
          <p:spPr>
            <a:xfrm>
              <a:off x="8610600" y="5102330"/>
              <a:ext cx="1621504" cy="1325563"/>
            </a:xfrm>
            <a:prstGeom prst="righ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B1695B6-49F3-FC8B-E148-E918B7B814AD}"/>
                </a:ext>
              </a:extLst>
            </p:cNvPr>
            <p:cNvGrpSpPr/>
            <p:nvPr/>
          </p:nvGrpSpPr>
          <p:grpSpPr>
            <a:xfrm>
              <a:off x="8564439" y="5138928"/>
              <a:ext cx="1206421" cy="1175126"/>
              <a:chOff x="-1057577" y="5474189"/>
              <a:chExt cx="2094338" cy="1595428"/>
            </a:xfrm>
          </p:grpSpPr>
          <p:pic>
            <p:nvPicPr>
              <p:cNvPr id="17" name="Grafik 16" descr="Dokument mit einfarbiger Füllung">
                <a:extLst>
                  <a:ext uri="{FF2B5EF4-FFF2-40B4-BE49-F238E27FC236}">
                    <a16:creationId xmlns:a16="http://schemas.microsoft.com/office/drawing/2014/main" id="{C42861FE-EF57-5EE2-E49F-2F1518D38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981689" y="547418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5C0BDD10-98DB-88E8-6ADA-952DFB25EAD5}"/>
                  </a:ext>
                </a:extLst>
              </p:cNvPr>
              <p:cNvSpPr txBox="1"/>
              <p:nvPr/>
            </p:nvSpPr>
            <p:spPr>
              <a:xfrm>
                <a:off x="-1057577" y="6192116"/>
                <a:ext cx="2094338" cy="877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Bob </a:t>
                </a:r>
              </a:p>
              <a:p>
                <a:r>
                  <a:rPr lang="de-DE" dirty="0">
                    <a:solidFill>
                      <a:srgbClr val="FF0000"/>
                    </a:solidFill>
                  </a:rPr>
                  <a:t>Public Key</a:t>
                </a:r>
              </a:p>
            </p:txBody>
          </p:sp>
        </p:grpSp>
      </p:grpSp>
      <p:pic>
        <p:nvPicPr>
          <p:cNvPr id="21" name="Grafik 20" descr="Bento-Box mit einfarbiger Füllung">
            <a:extLst>
              <a:ext uri="{FF2B5EF4-FFF2-40B4-BE49-F238E27FC236}">
                <a16:creationId xmlns:a16="http://schemas.microsoft.com/office/drawing/2014/main" id="{A0C57C05-A120-357C-53F0-0D05352C19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13939" y="5739522"/>
            <a:ext cx="731247" cy="731247"/>
          </a:xfrm>
          <a:prstGeom prst="rect">
            <a:avLst/>
          </a:prstGeom>
        </p:spPr>
      </p:pic>
      <p:pic>
        <p:nvPicPr>
          <p:cNvPr id="4" name="Grafik 3" descr="Bento-Box mit einfarbiger Füllung">
            <a:extLst>
              <a:ext uri="{FF2B5EF4-FFF2-40B4-BE49-F238E27FC236}">
                <a16:creationId xmlns:a16="http://schemas.microsoft.com/office/drawing/2014/main" id="{57E3E2CE-407A-A7C3-116F-DAA907347D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82084" y="3026512"/>
            <a:ext cx="731247" cy="731247"/>
          </a:xfrm>
          <a:prstGeom prst="rect">
            <a:avLst/>
          </a:prstGeom>
        </p:spPr>
      </p:pic>
      <p:pic>
        <p:nvPicPr>
          <p:cNvPr id="5" name="Grafik 4" descr="Bento-Box mit einfarbiger Füllung">
            <a:extLst>
              <a:ext uri="{FF2B5EF4-FFF2-40B4-BE49-F238E27FC236}">
                <a16:creationId xmlns:a16="http://schemas.microsoft.com/office/drawing/2014/main" id="{EA82DD8A-FD90-E780-44BF-A29490A3DB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94540" y="2043143"/>
            <a:ext cx="731247" cy="73124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C72A58C-7708-1457-241D-991F5EFCF831}"/>
              </a:ext>
            </a:extLst>
          </p:cNvPr>
          <p:cNvSpPr/>
          <p:nvPr/>
        </p:nvSpPr>
        <p:spPr>
          <a:xfrm>
            <a:off x="4799008" y="4540122"/>
            <a:ext cx="526374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ighlight>
                  <a:srgbClr val="FFFF00"/>
                </a:highlight>
              </a:rPr>
              <a:t>Ich Brauche Bob </a:t>
            </a:r>
          </a:p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ighlight>
                  <a:srgbClr val="FFFF00"/>
                </a:highlight>
              </a:rPr>
              <a:t>Private Key!</a:t>
            </a:r>
          </a:p>
        </p:txBody>
      </p:sp>
    </p:spTree>
    <p:extLst>
      <p:ext uri="{BB962C8B-B14F-4D97-AF65-F5344CB8AC3E}">
        <p14:creationId xmlns:p14="http://schemas.microsoft.com/office/powerpoint/2010/main" val="366031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67657 -0.015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28" y="-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D993A-B69C-F582-5171-E2024D4A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64" y="0"/>
            <a:ext cx="8421688" cy="1325563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action</a:t>
            </a:r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99DCFFE3-C75C-F192-7225-9A65D15E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E569BB01-2199-C76D-F530-A5C3F335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5" name="Grafik 34" descr="Laptop mit einfarbiger Füllung">
            <a:extLst>
              <a:ext uri="{FF2B5EF4-FFF2-40B4-BE49-F238E27FC236}">
                <a16:creationId xmlns:a16="http://schemas.microsoft.com/office/drawing/2014/main" id="{98E9453B-F328-686A-6C0C-968F15A7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684" y="3248716"/>
            <a:ext cx="914400" cy="914400"/>
          </a:xfrm>
          <a:prstGeom prst="rect">
            <a:avLst/>
          </a:prstGeom>
        </p:spPr>
      </p:pic>
      <p:pic>
        <p:nvPicPr>
          <p:cNvPr id="37" name="Grafik 36" descr="Computer mit einfarbiger Füllung">
            <a:extLst>
              <a:ext uri="{FF2B5EF4-FFF2-40B4-BE49-F238E27FC236}">
                <a16:creationId xmlns:a16="http://schemas.microsoft.com/office/drawing/2014/main" id="{0CD5E888-FE2D-39D0-109B-B75567C4F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600" y="2967227"/>
            <a:ext cx="914400" cy="914400"/>
          </a:xfrm>
          <a:prstGeom prst="rect">
            <a:avLst/>
          </a:prstGeom>
        </p:spPr>
      </p:pic>
      <p:sp>
        <p:nvSpPr>
          <p:cNvPr id="44" name="Wolke 43">
            <a:extLst>
              <a:ext uri="{FF2B5EF4-FFF2-40B4-BE49-F238E27FC236}">
                <a16:creationId xmlns:a16="http://schemas.microsoft.com/office/drawing/2014/main" id="{9B0CFA18-71EA-7A7F-8EE0-D1B96AC0CF52}"/>
              </a:ext>
            </a:extLst>
          </p:cNvPr>
          <p:cNvSpPr/>
          <p:nvPr/>
        </p:nvSpPr>
        <p:spPr>
          <a:xfrm>
            <a:off x="2869687" y="1557084"/>
            <a:ext cx="6063727" cy="419055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Alice</a:t>
            </a:r>
          </a:p>
        </p:txBody>
      </p:sp>
      <p:sp>
        <p:nvSpPr>
          <p:cNvPr id="45" name="Pfeil: nach links und rechts 44">
            <a:extLst>
              <a:ext uri="{FF2B5EF4-FFF2-40B4-BE49-F238E27FC236}">
                <a16:creationId xmlns:a16="http://schemas.microsoft.com/office/drawing/2014/main" id="{8629B855-58ED-3F28-D541-26951BA7DA4A}"/>
              </a:ext>
            </a:extLst>
          </p:cNvPr>
          <p:cNvSpPr/>
          <p:nvPr/>
        </p:nvSpPr>
        <p:spPr>
          <a:xfrm>
            <a:off x="1934257" y="3721608"/>
            <a:ext cx="914400" cy="5029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Pfeil: nach links und rechts 45">
            <a:extLst>
              <a:ext uri="{FF2B5EF4-FFF2-40B4-BE49-F238E27FC236}">
                <a16:creationId xmlns:a16="http://schemas.microsoft.com/office/drawing/2014/main" id="{293247FE-39F0-DB09-444F-D5F40F03A025}"/>
              </a:ext>
            </a:extLst>
          </p:cNvPr>
          <p:cNvSpPr/>
          <p:nvPr/>
        </p:nvSpPr>
        <p:spPr>
          <a:xfrm>
            <a:off x="8985536" y="3470148"/>
            <a:ext cx="1621504" cy="5029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6BF4318-E0DF-3D99-97B9-AB3A8BA8BB58}"/>
              </a:ext>
            </a:extLst>
          </p:cNvPr>
          <p:cNvGrpSpPr/>
          <p:nvPr/>
        </p:nvGrpSpPr>
        <p:grpSpPr>
          <a:xfrm>
            <a:off x="34218" y="4224528"/>
            <a:ext cx="1390666" cy="1156010"/>
            <a:chOff x="457794" y="4825467"/>
            <a:chExt cx="1390666" cy="1156010"/>
          </a:xfrm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F1EFF12F-994A-C2EB-6330-AAC1DDE8C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060" y="4825467"/>
              <a:ext cx="914400" cy="914400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585DA08-14D8-F238-D9B0-142FF5360D8C}"/>
                </a:ext>
              </a:extLst>
            </p:cNvPr>
            <p:cNvSpPr txBox="1"/>
            <p:nvPr/>
          </p:nvSpPr>
          <p:spPr>
            <a:xfrm>
              <a:off x="457794" y="533514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75F6A6D-B705-F0E9-CB6E-94CF22A90C4B}"/>
              </a:ext>
            </a:extLst>
          </p:cNvPr>
          <p:cNvGrpSpPr/>
          <p:nvPr/>
        </p:nvGrpSpPr>
        <p:grpSpPr>
          <a:xfrm>
            <a:off x="10728685" y="1930472"/>
            <a:ext cx="1266764" cy="1103531"/>
            <a:chOff x="9360414" y="4129094"/>
            <a:chExt cx="1266764" cy="1103531"/>
          </a:xfrm>
        </p:grpSpPr>
        <p:pic>
          <p:nvPicPr>
            <p:cNvPr id="42" name="Grafik 41" descr="Dokument mit einfarbiger Füllung">
              <a:extLst>
                <a:ext uri="{FF2B5EF4-FFF2-40B4-BE49-F238E27FC236}">
                  <a16:creationId xmlns:a16="http://schemas.microsoft.com/office/drawing/2014/main" id="{81F3D8E9-47EA-FE7C-52A1-78C8D6E45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12778" y="4129094"/>
              <a:ext cx="914400" cy="914400"/>
            </a:xfrm>
            <a:prstGeom prst="rect">
              <a:avLst/>
            </a:prstGeom>
          </p:spPr>
        </p:pic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4537788-CBCA-B1FD-0403-F799735C52EC}"/>
                </a:ext>
              </a:extLst>
            </p:cNvPr>
            <p:cNvSpPr txBox="1"/>
            <p:nvPr/>
          </p:nvSpPr>
          <p:spPr>
            <a:xfrm>
              <a:off x="9360414" y="4586294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C87B4DB8-3524-7931-3FCD-C3A6450FC140}"/>
              </a:ext>
            </a:extLst>
          </p:cNvPr>
          <p:cNvGrpSpPr/>
          <p:nvPr/>
        </p:nvGrpSpPr>
        <p:grpSpPr>
          <a:xfrm>
            <a:off x="1294351" y="4274411"/>
            <a:ext cx="1341100" cy="1096189"/>
            <a:chOff x="1818489" y="4841011"/>
            <a:chExt cx="1341100" cy="1096189"/>
          </a:xfrm>
        </p:grpSpPr>
        <p:pic>
          <p:nvPicPr>
            <p:cNvPr id="40" name="Grafik 39" descr="Dokument mit einfarbiger Füllung">
              <a:extLst>
                <a:ext uri="{FF2B5EF4-FFF2-40B4-BE49-F238E27FC236}">
                  <a16:creationId xmlns:a16="http://schemas.microsoft.com/office/drawing/2014/main" id="{2C742942-4290-97F9-689C-AD0B621A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45189" y="4841011"/>
              <a:ext cx="914400" cy="914400"/>
            </a:xfrm>
            <a:prstGeom prst="rect">
              <a:avLst/>
            </a:prstGeom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79778386-EA78-ABF4-5CC0-2488424C31C0}"/>
                </a:ext>
              </a:extLst>
            </p:cNvPr>
            <p:cNvSpPr txBox="1"/>
            <p:nvPr/>
          </p:nvSpPr>
          <p:spPr>
            <a:xfrm>
              <a:off x="1818489" y="5290869"/>
              <a:ext cx="1304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Private Key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2CD4720-9703-A5BA-B4BD-2552C8A062D7}"/>
              </a:ext>
            </a:extLst>
          </p:cNvPr>
          <p:cNvGrpSpPr/>
          <p:nvPr/>
        </p:nvGrpSpPr>
        <p:grpSpPr>
          <a:xfrm>
            <a:off x="9468664" y="1897657"/>
            <a:ext cx="1304524" cy="1136346"/>
            <a:chOff x="10891689" y="4074287"/>
            <a:chExt cx="1304524" cy="1136346"/>
          </a:xfrm>
        </p:grpSpPr>
        <p:pic>
          <p:nvPicPr>
            <p:cNvPr id="43" name="Grafik 42" descr="Dokument mit einfarbiger Füllung">
              <a:extLst>
                <a:ext uri="{FF2B5EF4-FFF2-40B4-BE49-F238E27FC236}">
                  <a16:creationId xmlns:a16="http://schemas.microsoft.com/office/drawing/2014/main" id="{D53650C7-DF7C-DD5C-1534-E73A8624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75711" y="4074287"/>
              <a:ext cx="914400" cy="914400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A8AA1D4-C767-C416-3883-87B710B26B53}"/>
                </a:ext>
              </a:extLst>
            </p:cNvPr>
            <p:cNvSpPr txBox="1"/>
            <p:nvPr/>
          </p:nvSpPr>
          <p:spPr>
            <a:xfrm>
              <a:off x="10891689" y="4564302"/>
              <a:ext cx="1304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Private Key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22ABCD7-0BD9-9E44-960E-BD91A88F11F6}"/>
              </a:ext>
            </a:extLst>
          </p:cNvPr>
          <p:cNvGrpSpPr/>
          <p:nvPr/>
        </p:nvGrpSpPr>
        <p:grpSpPr>
          <a:xfrm>
            <a:off x="10658467" y="3906981"/>
            <a:ext cx="1390666" cy="1156010"/>
            <a:chOff x="457794" y="4825467"/>
            <a:chExt cx="1390666" cy="1156010"/>
          </a:xfrm>
        </p:grpSpPr>
        <p:pic>
          <p:nvPicPr>
            <p:cNvPr id="56" name="Grafik 55" descr="Dokument mit einfarbiger Füllung">
              <a:extLst>
                <a:ext uri="{FF2B5EF4-FFF2-40B4-BE49-F238E27FC236}">
                  <a16:creationId xmlns:a16="http://schemas.microsoft.com/office/drawing/2014/main" id="{F38EEE8D-6D97-CFD8-01D2-99C920DCE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060" y="4825467"/>
              <a:ext cx="914400" cy="91440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C25BE158-88F8-1F8E-A614-F9C1F7E80EB5}"/>
                </a:ext>
              </a:extLst>
            </p:cNvPr>
            <p:cNvSpPr txBox="1"/>
            <p:nvPr/>
          </p:nvSpPr>
          <p:spPr>
            <a:xfrm>
              <a:off x="457794" y="533514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CB65D493-5E0C-D908-BC09-2C10E0FBDE0E}"/>
              </a:ext>
            </a:extLst>
          </p:cNvPr>
          <p:cNvGrpSpPr/>
          <p:nvPr/>
        </p:nvGrpSpPr>
        <p:grpSpPr>
          <a:xfrm>
            <a:off x="250351" y="2118892"/>
            <a:ext cx="1206421" cy="1364258"/>
            <a:chOff x="-1057577" y="5474189"/>
            <a:chExt cx="1206421" cy="1364258"/>
          </a:xfrm>
        </p:grpSpPr>
        <p:pic>
          <p:nvPicPr>
            <p:cNvPr id="59" name="Grafik 58" descr="Dokument mit einfarbiger Füllung">
              <a:extLst>
                <a:ext uri="{FF2B5EF4-FFF2-40B4-BE49-F238E27FC236}">
                  <a16:creationId xmlns:a16="http://schemas.microsoft.com/office/drawing/2014/main" id="{352C6CA9-9A8B-B978-5E32-B582C1953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981689" y="5474189"/>
              <a:ext cx="914400" cy="914400"/>
            </a:xfrm>
            <a:prstGeom prst="rect">
              <a:avLst/>
            </a:prstGeom>
          </p:spPr>
        </p:pic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5004E232-2BB5-0006-AB79-9883C7D95489}"/>
                </a:ext>
              </a:extLst>
            </p:cNvPr>
            <p:cNvSpPr txBox="1"/>
            <p:nvPr/>
          </p:nvSpPr>
          <p:spPr>
            <a:xfrm>
              <a:off x="-1057577" y="619211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Public Key</a:t>
              </a:r>
            </a:p>
          </p:txBody>
        </p:sp>
      </p:grpSp>
      <p:pic>
        <p:nvPicPr>
          <p:cNvPr id="62" name="Grafik 61">
            <a:extLst>
              <a:ext uri="{FF2B5EF4-FFF2-40B4-BE49-F238E27FC236}">
                <a16:creationId xmlns:a16="http://schemas.microsoft.com/office/drawing/2014/main" id="{06464556-59CE-2999-209D-7E56B73F11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4837" y="2538603"/>
            <a:ext cx="2143125" cy="2143125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F65C2B5-D5E3-CF7D-7896-4F7118C18BC3}"/>
              </a:ext>
            </a:extLst>
          </p:cNvPr>
          <p:cNvGrpSpPr/>
          <p:nvPr/>
        </p:nvGrpSpPr>
        <p:grpSpPr>
          <a:xfrm>
            <a:off x="3130887" y="2629580"/>
            <a:ext cx="1726050" cy="1139389"/>
            <a:chOff x="3130887" y="2629580"/>
            <a:chExt cx="1726050" cy="1139389"/>
          </a:xfrm>
        </p:grpSpPr>
        <p:pic>
          <p:nvPicPr>
            <p:cNvPr id="10" name="Grafik 9" descr="Dokument mit einfarbiger Füllung">
              <a:extLst>
                <a:ext uri="{FF2B5EF4-FFF2-40B4-BE49-F238E27FC236}">
                  <a16:creationId xmlns:a16="http://schemas.microsoft.com/office/drawing/2014/main" id="{516F6E68-4D7F-7BEA-CCF1-62FD565B4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27437" y="2629580"/>
              <a:ext cx="914400" cy="91440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77933FE-78E0-450B-D19D-F5E43682A414}"/>
                </a:ext>
              </a:extLst>
            </p:cNvPr>
            <p:cNvSpPr txBox="1"/>
            <p:nvPr/>
          </p:nvSpPr>
          <p:spPr>
            <a:xfrm>
              <a:off x="3130887" y="3399637"/>
              <a:ext cx="1726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Alice Public </a:t>
              </a:r>
              <a:r>
                <a:rPr lang="de-DE" dirty="0" err="1">
                  <a:solidFill>
                    <a:srgbClr val="FF0000"/>
                  </a:solidFill>
                </a:rPr>
                <a:t>key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0F42DC-7B2B-F6A0-BC7E-2B39760A0309}"/>
              </a:ext>
            </a:extLst>
          </p:cNvPr>
          <p:cNvGrpSpPr/>
          <p:nvPr/>
        </p:nvGrpSpPr>
        <p:grpSpPr>
          <a:xfrm>
            <a:off x="6140887" y="2667758"/>
            <a:ext cx="1631472" cy="1161915"/>
            <a:chOff x="5951423" y="2469489"/>
            <a:chExt cx="1631472" cy="1161915"/>
          </a:xfrm>
        </p:grpSpPr>
        <p:pic>
          <p:nvPicPr>
            <p:cNvPr id="9" name="Grafik 8" descr="Dokument mit einfarbiger Füllung">
              <a:extLst>
                <a:ext uri="{FF2B5EF4-FFF2-40B4-BE49-F238E27FC236}">
                  <a16:creationId xmlns:a16="http://schemas.microsoft.com/office/drawing/2014/main" id="{B56161D9-1125-76E7-FFA5-5ED8B973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51423" y="2469489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12B6E14-5D6B-A6C2-C134-3D8E32E4FBE0}"/>
                </a:ext>
              </a:extLst>
            </p:cNvPr>
            <p:cNvSpPr txBox="1"/>
            <p:nvPr/>
          </p:nvSpPr>
          <p:spPr>
            <a:xfrm>
              <a:off x="5951423" y="3262072"/>
              <a:ext cx="1631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Bob Public </a:t>
              </a:r>
              <a:r>
                <a:rPr lang="de-DE" dirty="0" err="1">
                  <a:solidFill>
                    <a:srgbClr val="FF0000"/>
                  </a:solidFill>
                </a:rPr>
                <a:t>key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006883DC-8BEB-29B1-6CCD-46E7A2B85C5B}"/>
              </a:ext>
            </a:extLst>
          </p:cNvPr>
          <p:cNvSpPr/>
          <p:nvPr/>
        </p:nvSpPr>
        <p:spPr>
          <a:xfrm>
            <a:off x="8784440" y="5941021"/>
            <a:ext cx="18998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Unser PSK</a:t>
            </a:r>
            <a:r>
              <a:rPr lang="de-DE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</a:p>
        </p:txBody>
      </p:sp>
      <p:sp>
        <p:nvSpPr>
          <p:cNvPr id="15" name="Legende: mit Pfeil nach rechts 14">
            <a:extLst>
              <a:ext uri="{FF2B5EF4-FFF2-40B4-BE49-F238E27FC236}">
                <a16:creationId xmlns:a16="http://schemas.microsoft.com/office/drawing/2014/main" id="{C4B493AB-24A0-2BDD-6E97-D9B68132DD46}"/>
              </a:ext>
            </a:extLst>
          </p:cNvPr>
          <p:cNvSpPr/>
          <p:nvPr/>
        </p:nvSpPr>
        <p:spPr>
          <a:xfrm rot="5400000">
            <a:off x="8968705" y="4446528"/>
            <a:ext cx="1577913" cy="1544253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Bento-Box mit einfarbiger Füllung">
            <a:extLst>
              <a:ext uri="{FF2B5EF4-FFF2-40B4-BE49-F238E27FC236}">
                <a16:creationId xmlns:a16="http://schemas.microsoft.com/office/drawing/2014/main" id="{EA82DD8A-FD90-E780-44BF-A29490A3DB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94540" y="2043143"/>
            <a:ext cx="731247" cy="731247"/>
          </a:xfrm>
          <a:prstGeom prst="rect">
            <a:avLst/>
          </a:prstGeom>
        </p:spPr>
      </p:pic>
      <p:pic>
        <p:nvPicPr>
          <p:cNvPr id="7" name="Grafik 6" descr="Bento-Box mit einfarbiger Füllung">
            <a:extLst>
              <a:ext uri="{FF2B5EF4-FFF2-40B4-BE49-F238E27FC236}">
                <a16:creationId xmlns:a16="http://schemas.microsoft.com/office/drawing/2014/main" id="{4885E15C-EFD9-47AB-1995-E77D02D399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87062" y="3768969"/>
            <a:ext cx="731247" cy="731247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B82370C-2FB0-F892-C5EE-02F37B9A36BB}"/>
              </a:ext>
            </a:extLst>
          </p:cNvPr>
          <p:cNvGrpSpPr/>
          <p:nvPr/>
        </p:nvGrpSpPr>
        <p:grpSpPr>
          <a:xfrm>
            <a:off x="9178787" y="4388469"/>
            <a:ext cx="1304524" cy="1136346"/>
            <a:chOff x="10891689" y="4074287"/>
            <a:chExt cx="1304524" cy="1136346"/>
          </a:xfrm>
        </p:grpSpPr>
        <p:pic>
          <p:nvPicPr>
            <p:cNvPr id="20" name="Grafik 19" descr="Dokument mit einfarbiger Füllung">
              <a:extLst>
                <a:ext uri="{FF2B5EF4-FFF2-40B4-BE49-F238E27FC236}">
                  <a16:creationId xmlns:a16="http://schemas.microsoft.com/office/drawing/2014/main" id="{4FE7B98E-197C-CEAF-7509-90C40284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75711" y="4074287"/>
              <a:ext cx="914400" cy="91440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2C75375-4F04-2090-6DBE-4B3D5367D1A5}"/>
                </a:ext>
              </a:extLst>
            </p:cNvPr>
            <p:cNvSpPr txBox="1"/>
            <p:nvPr/>
          </p:nvSpPr>
          <p:spPr>
            <a:xfrm>
              <a:off x="10891689" y="4564302"/>
              <a:ext cx="1304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rgbClr val="FF0000"/>
                  </a:solidFill>
                </a:rPr>
                <a:t>My</a:t>
              </a:r>
              <a:r>
                <a:rPr lang="de-DE" dirty="0"/>
                <a:t> </a:t>
              </a:r>
            </a:p>
            <a:p>
              <a:r>
                <a:rPr lang="de-DE" dirty="0">
                  <a:solidFill>
                    <a:srgbClr val="FF0000"/>
                  </a:solidFill>
                </a:rPr>
                <a:t>Private Key</a:t>
              </a:r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2CAF6546-16B4-A8C9-3DCF-915805F9C8BF}"/>
              </a:ext>
            </a:extLst>
          </p:cNvPr>
          <p:cNvSpPr/>
          <p:nvPr/>
        </p:nvSpPr>
        <p:spPr>
          <a:xfrm>
            <a:off x="75614" y="5739342"/>
            <a:ext cx="18998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Unser PSK</a:t>
            </a:r>
            <a:r>
              <a:rPr lang="de-DE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42E3B5C-A11D-F2D7-2AC4-2B61B5E7AAED}"/>
              </a:ext>
            </a:extLst>
          </p:cNvPr>
          <p:cNvGrpSpPr/>
          <p:nvPr/>
        </p:nvGrpSpPr>
        <p:grpSpPr>
          <a:xfrm>
            <a:off x="1817674" y="5396741"/>
            <a:ext cx="1667665" cy="1325563"/>
            <a:chOff x="8564439" y="5102330"/>
            <a:chExt cx="1667665" cy="1325563"/>
          </a:xfrm>
        </p:grpSpPr>
        <p:sp>
          <p:nvSpPr>
            <p:cNvPr id="25" name="Legende: mit Pfeil nach rechts 24">
              <a:extLst>
                <a:ext uri="{FF2B5EF4-FFF2-40B4-BE49-F238E27FC236}">
                  <a16:creationId xmlns:a16="http://schemas.microsoft.com/office/drawing/2014/main" id="{DDBC520C-390A-F471-B852-ACD286EE6159}"/>
                </a:ext>
              </a:extLst>
            </p:cNvPr>
            <p:cNvSpPr/>
            <p:nvPr/>
          </p:nvSpPr>
          <p:spPr>
            <a:xfrm>
              <a:off x="8610600" y="5102330"/>
              <a:ext cx="1621504" cy="1325563"/>
            </a:xfrm>
            <a:prstGeom prst="righ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AA13B73-5FFE-E987-EF04-55520A86BB9A}"/>
                </a:ext>
              </a:extLst>
            </p:cNvPr>
            <p:cNvGrpSpPr/>
            <p:nvPr/>
          </p:nvGrpSpPr>
          <p:grpSpPr>
            <a:xfrm>
              <a:off x="8564439" y="5138928"/>
              <a:ext cx="1206421" cy="1175126"/>
              <a:chOff x="-1057577" y="5474189"/>
              <a:chExt cx="2094338" cy="1595428"/>
            </a:xfrm>
          </p:grpSpPr>
          <p:pic>
            <p:nvPicPr>
              <p:cNvPr id="27" name="Grafik 26" descr="Dokument mit einfarbiger Füllung">
                <a:extLst>
                  <a:ext uri="{FF2B5EF4-FFF2-40B4-BE49-F238E27FC236}">
                    <a16:creationId xmlns:a16="http://schemas.microsoft.com/office/drawing/2014/main" id="{09CEF4C7-183F-1775-095D-202CE1D4A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981689" y="547418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37ADE258-8EFB-9648-E7D3-685C060AE2C7}"/>
                  </a:ext>
                </a:extLst>
              </p:cNvPr>
              <p:cNvSpPr txBox="1"/>
              <p:nvPr/>
            </p:nvSpPr>
            <p:spPr>
              <a:xfrm>
                <a:off x="-1057577" y="6192116"/>
                <a:ext cx="2094338" cy="877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Bob </a:t>
                </a:r>
              </a:p>
              <a:p>
                <a:r>
                  <a:rPr lang="de-DE" dirty="0">
                    <a:solidFill>
                      <a:srgbClr val="FF0000"/>
                    </a:solidFill>
                  </a:rPr>
                  <a:t>Public Key</a:t>
                </a:r>
              </a:p>
            </p:txBody>
          </p:sp>
        </p:grpSp>
      </p:grpSp>
      <p:pic>
        <p:nvPicPr>
          <p:cNvPr id="31" name="Grafik 30" descr="Bento-Box mit einfarbiger Füllung">
            <a:extLst>
              <a:ext uri="{FF2B5EF4-FFF2-40B4-BE49-F238E27FC236}">
                <a16:creationId xmlns:a16="http://schemas.microsoft.com/office/drawing/2014/main" id="{285E7B2A-024F-9BB2-5E66-D969B469DC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13939" y="5739522"/>
            <a:ext cx="731247" cy="731247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0EED0555-34BB-041F-A335-9BA0C5EF07C8}"/>
              </a:ext>
            </a:extLst>
          </p:cNvPr>
          <p:cNvSpPr/>
          <p:nvPr/>
        </p:nvSpPr>
        <p:spPr>
          <a:xfrm>
            <a:off x="508030" y="731585"/>
            <a:ext cx="10947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Beachten ! Vereinfachte Handshake</a:t>
            </a:r>
          </a:p>
        </p:txBody>
      </p:sp>
    </p:spTree>
    <p:extLst>
      <p:ext uri="{BB962C8B-B14F-4D97-AF65-F5344CB8AC3E}">
        <p14:creationId xmlns:p14="http://schemas.microsoft.com/office/powerpoint/2010/main" val="319238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What is Cryptography</a:t>
            </a:r>
          </a:p>
          <a:p>
            <a:r>
              <a:rPr lang="en-US" dirty="0"/>
              <a:t>Symmetric Cryptography</a:t>
            </a:r>
          </a:p>
          <a:p>
            <a:r>
              <a:rPr lang="en-US" dirty="0"/>
              <a:t>Asymmetric Cryptography</a:t>
            </a:r>
          </a:p>
          <a:p>
            <a:r>
              <a:rPr lang="en-US" dirty="0"/>
              <a:t>Terms</a:t>
            </a:r>
          </a:p>
          <a:p>
            <a:r>
              <a:rPr lang="en-US" dirty="0"/>
              <a:t>Make Our Simple Project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D993A-B69C-F582-5171-E2024D4A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64" y="0"/>
            <a:ext cx="8421688" cy="1325563"/>
          </a:xfrm>
        </p:spPr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action</a:t>
            </a:r>
            <a:endParaRPr lang="de-DE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99DCFFE3-C75C-F192-7225-9A65D15E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E569BB01-2199-C76D-F530-A5C3F335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5" name="Grafik 34" descr="Laptop mit einfarbiger Füllung">
            <a:extLst>
              <a:ext uri="{FF2B5EF4-FFF2-40B4-BE49-F238E27FC236}">
                <a16:creationId xmlns:a16="http://schemas.microsoft.com/office/drawing/2014/main" id="{98E9453B-F328-686A-6C0C-968F15A79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938" y="2957913"/>
            <a:ext cx="914400" cy="914400"/>
          </a:xfrm>
          <a:prstGeom prst="rect">
            <a:avLst/>
          </a:prstGeom>
        </p:spPr>
      </p:pic>
      <p:pic>
        <p:nvPicPr>
          <p:cNvPr id="37" name="Grafik 36" descr="Computer mit einfarbiger Füllung">
            <a:extLst>
              <a:ext uri="{FF2B5EF4-FFF2-40B4-BE49-F238E27FC236}">
                <a16:creationId xmlns:a16="http://schemas.microsoft.com/office/drawing/2014/main" id="{0CD5E888-FE2D-39D0-109B-B75567C4F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6600" y="2967227"/>
            <a:ext cx="914400" cy="914400"/>
          </a:xfrm>
          <a:prstGeom prst="rect">
            <a:avLst/>
          </a:prstGeom>
        </p:spPr>
      </p:pic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6BF4318-E0DF-3D99-97B9-AB3A8BA8BB58}"/>
              </a:ext>
            </a:extLst>
          </p:cNvPr>
          <p:cNvGrpSpPr/>
          <p:nvPr/>
        </p:nvGrpSpPr>
        <p:grpSpPr>
          <a:xfrm>
            <a:off x="60520" y="3733245"/>
            <a:ext cx="1390666" cy="1156010"/>
            <a:chOff x="457794" y="4825467"/>
            <a:chExt cx="1390666" cy="1156010"/>
          </a:xfrm>
        </p:grpSpPr>
        <p:pic>
          <p:nvPicPr>
            <p:cNvPr id="41" name="Grafik 40" descr="Dokument mit einfarbiger Füllung">
              <a:extLst>
                <a:ext uri="{FF2B5EF4-FFF2-40B4-BE49-F238E27FC236}">
                  <a16:creationId xmlns:a16="http://schemas.microsoft.com/office/drawing/2014/main" id="{F1EFF12F-994A-C2EB-6330-AAC1DDE8C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060" y="4825467"/>
              <a:ext cx="914400" cy="914400"/>
            </a:xfrm>
            <a:prstGeom prst="rect">
              <a:avLst/>
            </a:prstGeom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585DA08-14D8-F238-D9B0-142FF5360D8C}"/>
                </a:ext>
              </a:extLst>
            </p:cNvPr>
            <p:cNvSpPr txBox="1"/>
            <p:nvPr/>
          </p:nvSpPr>
          <p:spPr>
            <a:xfrm>
              <a:off x="457794" y="533514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75F6A6D-B705-F0E9-CB6E-94CF22A90C4B}"/>
              </a:ext>
            </a:extLst>
          </p:cNvPr>
          <p:cNvGrpSpPr/>
          <p:nvPr/>
        </p:nvGrpSpPr>
        <p:grpSpPr>
          <a:xfrm>
            <a:off x="10728685" y="1930472"/>
            <a:ext cx="1266764" cy="1103531"/>
            <a:chOff x="9360414" y="4129094"/>
            <a:chExt cx="1266764" cy="1103531"/>
          </a:xfrm>
        </p:grpSpPr>
        <p:pic>
          <p:nvPicPr>
            <p:cNvPr id="42" name="Grafik 41" descr="Dokument mit einfarbiger Füllung">
              <a:extLst>
                <a:ext uri="{FF2B5EF4-FFF2-40B4-BE49-F238E27FC236}">
                  <a16:creationId xmlns:a16="http://schemas.microsoft.com/office/drawing/2014/main" id="{81F3D8E9-47EA-FE7C-52A1-78C8D6E45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12778" y="4129094"/>
              <a:ext cx="914400" cy="914400"/>
            </a:xfrm>
            <a:prstGeom prst="rect">
              <a:avLst/>
            </a:prstGeom>
          </p:spPr>
        </p:pic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4537788-CBCA-B1FD-0403-F799735C52EC}"/>
                </a:ext>
              </a:extLst>
            </p:cNvPr>
            <p:cNvSpPr txBox="1"/>
            <p:nvPr/>
          </p:nvSpPr>
          <p:spPr>
            <a:xfrm>
              <a:off x="9360414" y="4586294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C87B4DB8-3524-7931-3FCD-C3A6450FC140}"/>
              </a:ext>
            </a:extLst>
          </p:cNvPr>
          <p:cNvGrpSpPr/>
          <p:nvPr/>
        </p:nvGrpSpPr>
        <p:grpSpPr>
          <a:xfrm>
            <a:off x="110086" y="5010445"/>
            <a:ext cx="1341100" cy="1096189"/>
            <a:chOff x="1818489" y="4841011"/>
            <a:chExt cx="1341100" cy="1096189"/>
          </a:xfrm>
        </p:grpSpPr>
        <p:pic>
          <p:nvPicPr>
            <p:cNvPr id="40" name="Grafik 39" descr="Dokument mit einfarbiger Füllung">
              <a:extLst>
                <a:ext uri="{FF2B5EF4-FFF2-40B4-BE49-F238E27FC236}">
                  <a16:creationId xmlns:a16="http://schemas.microsoft.com/office/drawing/2014/main" id="{2C742942-4290-97F9-689C-AD0B621A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45189" y="4841011"/>
              <a:ext cx="914400" cy="914400"/>
            </a:xfrm>
            <a:prstGeom prst="rect">
              <a:avLst/>
            </a:prstGeom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79778386-EA78-ABF4-5CC0-2488424C31C0}"/>
                </a:ext>
              </a:extLst>
            </p:cNvPr>
            <p:cNvSpPr txBox="1"/>
            <p:nvPr/>
          </p:nvSpPr>
          <p:spPr>
            <a:xfrm>
              <a:off x="1818489" y="5290869"/>
              <a:ext cx="1304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Private Key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2CD4720-9703-A5BA-B4BD-2552C8A062D7}"/>
              </a:ext>
            </a:extLst>
          </p:cNvPr>
          <p:cNvGrpSpPr/>
          <p:nvPr/>
        </p:nvGrpSpPr>
        <p:grpSpPr>
          <a:xfrm>
            <a:off x="9468664" y="1897657"/>
            <a:ext cx="1304524" cy="1136346"/>
            <a:chOff x="10891689" y="4074287"/>
            <a:chExt cx="1304524" cy="1136346"/>
          </a:xfrm>
        </p:grpSpPr>
        <p:pic>
          <p:nvPicPr>
            <p:cNvPr id="43" name="Grafik 42" descr="Dokument mit einfarbiger Füllung">
              <a:extLst>
                <a:ext uri="{FF2B5EF4-FFF2-40B4-BE49-F238E27FC236}">
                  <a16:creationId xmlns:a16="http://schemas.microsoft.com/office/drawing/2014/main" id="{D53650C7-DF7C-DD5C-1534-E73A86247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75711" y="4074287"/>
              <a:ext cx="914400" cy="914400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A8AA1D4-C767-C416-3883-87B710B26B53}"/>
                </a:ext>
              </a:extLst>
            </p:cNvPr>
            <p:cNvSpPr txBox="1"/>
            <p:nvPr/>
          </p:nvSpPr>
          <p:spPr>
            <a:xfrm>
              <a:off x="10891689" y="4564302"/>
              <a:ext cx="1304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Private Key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22ABCD7-0BD9-9E44-960E-BD91A88F11F6}"/>
              </a:ext>
            </a:extLst>
          </p:cNvPr>
          <p:cNvGrpSpPr/>
          <p:nvPr/>
        </p:nvGrpSpPr>
        <p:grpSpPr>
          <a:xfrm>
            <a:off x="10658467" y="3906981"/>
            <a:ext cx="1390666" cy="1156010"/>
            <a:chOff x="457794" y="4825467"/>
            <a:chExt cx="1390666" cy="1156010"/>
          </a:xfrm>
        </p:grpSpPr>
        <p:pic>
          <p:nvPicPr>
            <p:cNvPr id="56" name="Grafik 55" descr="Dokument mit einfarbiger Füllung">
              <a:extLst>
                <a:ext uri="{FF2B5EF4-FFF2-40B4-BE49-F238E27FC236}">
                  <a16:creationId xmlns:a16="http://schemas.microsoft.com/office/drawing/2014/main" id="{F38EEE8D-6D97-CFD8-01D2-99C920DCE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4060" y="4825467"/>
              <a:ext cx="914400" cy="91440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C25BE158-88F8-1F8E-A614-F9C1F7E80EB5}"/>
                </a:ext>
              </a:extLst>
            </p:cNvPr>
            <p:cNvSpPr txBox="1"/>
            <p:nvPr/>
          </p:nvSpPr>
          <p:spPr>
            <a:xfrm>
              <a:off x="457794" y="533514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Alice </a:t>
              </a:r>
            </a:p>
            <a:p>
              <a:r>
                <a:rPr lang="de-DE" dirty="0"/>
                <a:t>Public Key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CB65D493-5E0C-D908-BC09-2C10E0FBDE0E}"/>
              </a:ext>
            </a:extLst>
          </p:cNvPr>
          <p:cNvGrpSpPr/>
          <p:nvPr/>
        </p:nvGrpSpPr>
        <p:grpSpPr>
          <a:xfrm>
            <a:off x="320137" y="1755726"/>
            <a:ext cx="1206421" cy="1364258"/>
            <a:chOff x="-1057577" y="5474189"/>
            <a:chExt cx="1206421" cy="1364258"/>
          </a:xfrm>
        </p:grpSpPr>
        <p:pic>
          <p:nvPicPr>
            <p:cNvPr id="59" name="Grafik 58" descr="Dokument mit einfarbiger Füllung">
              <a:extLst>
                <a:ext uri="{FF2B5EF4-FFF2-40B4-BE49-F238E27FC236}">
                  <a16:creationId xmlns:a16="http://schemas.microsoft.com/office/drawing/2014/main" id="{352C6CA9-9A8B-B978-5E32-B582C1953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981689" y="5474189"/>
              <a:ext cx="914400" cy="914400"/>
            </a:xfrm>
            <a:prstGeom prst="rect">
              <a:avLst/>
            </a:prstGeom>
          </p:spPr>
        </p:pic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5004E232-2BB5-0006-AB79-9883C7D95489}"/>
                </a:ext>
              </a:extLst>
            </p:cNvPr>
            <p:cNvSpPr txBox="1"/>
            <p:nvPr/>
          </p:nvSpPr>
          <p:spPr>
            <a:xfrm>
              <a:off x="-1057577" y="6192116"/>
              <a:ext cx="1206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Bob </a:t>
              </a:r>
            </a:p>
            <a:p>
              <a:r>
                <a:rPr lang="de-DE" dirty="0"/>
                <a:t>Public Key</a:t>
              </a: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006883DC-8BEB-29B1-6CCD-46E7A2B85C5B}"/>
              </a:ext>
            </a:extLst>
          </p:cNvPr>
          <p:cNvSpPr/>
          <p:nvPr/>
        </p:nvSpPr>
        <p:spPr>
          <a:xfrm>
            <a:off x="9359946" y="3981314"/>
            <a:ext cx="18998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Unser PSK</a:t>
            </a:r>
            <a:r>
              <a:rPr lang="de-DE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CAF6546-16B4-A8C9-3DCF-915805F9C8BF}"/>
              </a:ext>
            </a:extLst>
          </p:cNvPr>
          <p:cNvSpPr/>
          <p:nvPr/>
        </p:nvSpPr>
        <p:spPr>
          <a:xfrm>
            <a:off x="1265777" y="1957204"/>
            <a:ext cx="18998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Unser PSK</a:t>
            </a:r>
            <a:r>
              <a:rPr lang="de-DE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</a:p>
        </p:txBody>
      </p:sp>
      <p:sp>
        <p:nvSpPr>
          <p:cNvPr id="25" name="Legende: mit Pfeil nach rechts 24">
            <a:extLst>
              <a:ext uri="{FF2B5EF4-FFF2-40B4-BE49-F238E27FC236}">
                <a16:creationId xmlns:a16="http://schemas.microsoft.com/office/drawing/2014/main" id="{DDBC520C-390A-F471-B852-ACD286EE6159}"/>
              </a:ext>
            </a:extLst>
          </p:cNvPr>
          <p:cNvSpPr/>
          <p:nvPr/>
        </p:nvSpPr>
        <p:spPr>
          <a:xfrm>
            <a:off x="2651422" y="2710837"/>
            <a:ext cx="1621504" cy="1325563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E4486A-F492-0BA3-8F35-D880881403F9}"/>
              </a:ext>
            </a:extLst>
          </p:cNvPr>
          <p:cNvSpPr txBox="1"/>
          <p:nvPr/>
        </p:nvSpPr>
        <p:spPr>
          <a:xfrm>
            <a:off x="1265777" y="3200510"/>
            <a:ext cx="14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My</a:t>
            </a:r>
            <a:r>
              <a:rPr lang="de-DE" dirty="0"/>
              <a:t> Message</a:t>
            </a:r>
          </a:p>
        </p:txBody>
      </p:sp>
      <p:sp>
        <p:nvSpPr>
          <p:cNvPr id="16" name="Legende: mit Pfeil nach rechts 15">
            <a:extLst>
              <a:ext uri="{FF2B5EF4-FFF2-40B4-BE49-F238E27FC236}">
                <a16:creationId xmlns:a16="http://schemas.microsoft.com/office/drawing/2014/main" id="{DF312EFE-9686-DE33-24F2-B87EB5E24A69}"/>
              </a:ext>
            </a:extLst>
          </p:cNvPr>
          <p:cNvSpPr/>
          <p:nvPr/>
        </p:nvSpPr>
        <p:spPr>
          <a:xfrm>
            <a:off x="4367721" y="2561107"/>
            <a:ext cx="2779631" cy="149525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CB30987-4590-0CEF-6BD9-7E5D17442F14}"/>
              </a:ext>
            </a:extLst>
          </p:cNvPr>
          <p:cNvGrpSpPr/>
          <p:nvPr/>
        </p:nvGrpSpPr>
        <p:grpSpPr>
          <a:xfrm>
            <a:off x="4618025" y="2621327"/>
            <a:ext cx="2068083" cy="1325563"/>
            <a:chOff x="-1057577" y="5474189"/>
            <a:chExt cx="2094338" cy="1595428"/>
          </a:xfrm>
        </p:grpSpPr>
        <p:pic>
          <p:nvPicPr>
            <p:cNvPr id="18" name="Grafik 17" descr="Dokument mit einfarbiger Füllung">
              <a:extLst>
                <a:ext uri="{FF2B5EF4-FFF2-40B4-BE49-F238E27FC236}">
                  <a16:creationId xmlns:a16="http://schemas.microsoft.com/office/drawing/2014/main" id="{88335FAA-9E56-D84A-0848-EFE74C0B8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981689" y="5474189"/>
              <a:ext cx="914400" cy="9144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31C7086-4BCE-CF63-2E5F-765C4EFDD076}"/>
                </a:ext>
              </a:extLst>
            </p:cNvPr>
            <p:cNvSpPr txBox="1"/>
            <p:nvPr/>
          </p:nvSpPr>
          <p:spPr>
            <a:xfrm>
              <a:off x="-1057577" y="6192116"/>
              <a:ext cx="2094338" cy="877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Bob </a:t>
              </a:r>
            </a:p>
            <a:p>
              <a:r>
                <a:rPr lang="de-DE" dirty="0">
                  <a:solidFill>
                    <a:srgbClr val="FF0000"/>
                  </a:solidFill>
                </a:rPr>
                <a:t>Public Key</a:t>
              </a:r>
            </a:p>
          </p:txBody>
        </p: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5CB51E3F-3B1C-23FF-8000-40DBEEE879B0}"/>
              </a:ext>
            </a:extLst>
          </p:cNvPr>
          <p:cNvSpPr/>
          <p:nvPr/>
        </p:nvSpPr>
        <p:spPr>
          <a:xfrm>
            <a:off x="2344430" y="2733952"/>
            <a:ext cx="18998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Unser PSK</a:t>
            </a:r>
            <a:r>
              <a:rPr lang="de-DE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20AD4E21-A805-632D-470D-2E3F98CD9A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1051" y="3236977"/>
            <a:ext cx="691302" cy="57519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7840E51-0741-FF63-653B-1E79DED629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4330" y="2978164"/>
            <a:ext cx="691302" cy="57519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AB7D5DA-4F13-86EB-76B7-AD1DFBCE7D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3485" y="2721076"/>
            <a:ext cx="1425287" cy="1185905"/>
          </a:xfrm>
          <a:prstGeom prst="rect">
            <a:avLst/>
          </a:prstGeom>
        </p:spPr>
      </p:pic>
      <p:sp>
        <p:nvSpPr>
          <p:cNvPr id="61" name="Pfeil: nach rechts 60">
            <a:extLst>
              <a:ext uri="{FF2B5EF4-FFF2-40B4-BE49-F238E27FC236}">
                <a16:creationId xmlns:a16="http://schemas.microsoft.com/office/drawing/2014/main" id="{01F8561E-AE30-4103-F1CC-A35EF8C4AAE4}"/>
              </a:ext>
            </a:extLst>
          </p:cNvPr>
          <p:cNvSpPr/>
          <p:nvPr/>
        </p:nvSpPr>
        <p:spPr>
          <a:xfrm>
            <a:off x="8923936" y="3226622"/>
            <a:ext cx="1304524" cy="355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AAE88A5D-EB1B-C7BC-47AB-BE8D1CF992F3}"/>
              </a:ext>
            </a:extLst>
          </p:cNvPr>
          <p:cNvSpPr/>
          <p:nvPr/>
        </p:nvSpPr>
        <p:spPr>
          <a:xfrm>
            <a:off x="1930733" y="4284119"/>
            <a:ext cx="658359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Symetric</a:t>
            </a:r>
            <a:r>
              <a:rPr lang="de-DE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+ </a:t>
            </a:r>
            <a:r>
              <a:rPr lang="de-DE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Asymetric</a:t>
            </a:r>
            <a:endParaRPr lang="de-DE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de-DE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4136194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2ED41-27BF-05C1-06A6-9E93535E8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61667"/>
            <a:ext cx="8421688" cy="1325563"/>
          </a:xfrm>
        </p:spPr>
        <p:txBody>
          <a:bodyPr/>
          <a:lstStyle/>
          <a:p>
            <a:r>
              <a:rPr lang="de-DE" dirty="0"/>
              <a:t>Message Encryption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EEA1221B-4CC9-241D-DDE6-9769C2868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0DDE72C6-8B36-DD3A-FB5C-6BFBEAA3A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FF5216A0-D0C5-5C2D-5778-0A1E4034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" name="Grafik 29" descr="Laptop mit einfarbiger Füllung">
            <a:extLst>
              <a:ext uri="{FF2B5EF4-FFF2-40B4-BE49-F238E27FC236}">
                <a16:creationId xmlns:a16="http://schemas.microsoft.com/office/drawing/2014/main" id="{DDACFB68-C8EC-04CF-9FF9-CD6A274DE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503" y="1531262"/>
            <a:ext cx="914400" cy="914400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76483196-5CD1-4225-172D-5B6A1BCC8F0D}"/>
              </a:ext>
            </a:extLst>
          </p:cNvPr>
          <p:cNvSpPr/>
          <p:nvPr/>
        </p:nvSpPr>
        <p:spPr>
          <a:xfrm>
            <a:off x="2407640" y="1753570"/>
            <a:ext cx="1434517" cy="4697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Nachricht</a:t>
            </a:r>
          </a:p>
        </p:txBody>
      </p:sp>
      <p:sp>
        <p:nvSpPr>
          <p:cNvPr id="34" name="Pfeil: Fünfeck 33">
            <a:extLst>
              <a:ext uri="{FF2B5EF4-FFF2-40B4-BE49-F238E27FC236}">
                <a16:creationId xmlns:a16="http://schemas.microsoft.com/office/drawing/2014/main" id="{35BA6069-88FF-1D82-BA4F-E2C89E161F3D}"/>
              </a:ext>
            </a:extLst>
          </p:cNvPr>
          <p:cNvSpPr/>
          <p:nvPr/>
        </p:nvSpPr>
        <p:spPr>
          <a:xfrm rot="5400000">
            <a:off x="2697409" y="2358627"/>
            <a:ext cx="914401" cy="85358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PSK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5EFD71C-1C13-2DDE-207B-04CAD76D6F82}"/>
              </a:ext>
            </a:extLst>
          </p:cNvPr>
          <p:cNvSpPr/>
          <p:nvPr/>
        </p:nvSpPr>
        <p:spPr>
          <a:xfrm>
            <a:off x="5623492" y="2393281"/>
            <a:ext cx="48674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Encryption mit </a:t>
            </a:r>
            <a:r>
              <a:rPr lang="de-DE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Pre</a:t>
            </a:r>
            <a:r>
              <a:rPr lang="de-DE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DE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shared</a:t>
            </a:r>
            <a:r>
              <a:rPr lang="de-DE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de-DE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key</a:t>
            </a:r>
            <a:endParaRPr lang="de-DE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CD3A348-8558-EFC3-3C85-F0C0AE33E036}"/>
              </a:ext>
            </a:extLst>
          </p:cNvPr>
          <p:cNvSpPr/>
          <p:nvPr/>
        </p:nvSpPr>
        <p:spPr>
          <a:xfrm>
            <a:off x="2076903" y="3359488"/>
            <a:ext cx="2492229" cy="6943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53367bc65275d3bd1f8b50a1ff336f29061ef7ff7416dc885dcecd4a1ccc6e5e</a:t>
            </a:r>
          </a:p>
        </p:txBody>
      </p:sp>
      <p:sp>
        <p:nvSpPr>
          <p:cNvPr id="37" name="Pfeil: Fünfeck 36">
            <a:extLst>
              <a:ext uri="{FF2B5EF4-FFF2-40B4-BE49-F238E27FC236}">
                <a16:creationId xmlns:a16="http://schemas.microsoft.com/office/drawing/2014/main" id="{B80296FC-2F27-61B8-F01F-28DA8F369EE9}"/>
              </a:ext>
            </a:extLst>
          </p:cNvPr>
          <p:cNvSpPr/>
          <p:nvPr/>
        </p:nvSpPr>
        <p:spPr>
          <a:xfrm rot="5400000">
            <a:off x="2585754" y="4268799"/>
            <a:ext cx="1078288" cy="85358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Public </a:t>
            </a:r>
            <a:r>
              <a:rPr lang="de-DE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key</a:t>
            </a:r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6D05322-EC78-2A54-BB2F-17A5FBFA76F7}"/>
              </a:ext>
            </a:extLst>
          </p:cNvPr>
          <p:cNvSpPr/>
          <p:nvPr/>
        </p:nvSpPr>
        <p:spPr>
          <a:xfrm>
            <a:off x="4157322" y="4083174"/>
            <a:ext cx="406181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Nochmal Encryption mit </a:t>
            </a:r>
          </a:p>
          <a:p>
            <a:pPr algn="ctr"/>
            <a:r>
              <a:rPr lang="de-DE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empfänger</a:t>
            </a:r>
            <a:r>
              <a:rPr lang="de-DE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Public </a:t>
            </a:r>
            <a:r>
              <a:rPr lang="de-DE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key</a:t>
            </a:r>
            <a:endParaRPr lang="de-DE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1D2D453-8BC2-71B6-D469-F5384C4604D4}"/>
              </a:ext>
            </a:extLst>
          </p:cNvPr>
          <p:cNvSpPr/>
          <p:nvPr/>
        </p:nvSpPr>
        <p:spPr>
          <a:xfrm>
            <a:off x="1945445" y="5344959"/>
            <a:ext cx="5025209" cy="6943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QfTjWnZr4u7x!A%D*F-JaNdRgUkXp2s5v8y/B?E(H+KbPeShVmYq3t6w9z$C&amp;F)J</a:t>
            </a:r>
            <a:br>
              <a:rPr lang="de-DE" sz="1050" dirty="0"/>
            </a:br>
            <a:r>
              <a:rPr lang="de-DE" sz="1050" dirty="0"/>
              <a:t>+MbQeThWmZq4t7w!z%C*F)J@NcRfUjXn2r5u8x/A?D(G+KaPdSgVkYp3s6v9y$B&amp;</a:t>
            </a:r>
            <a:br>
              <a:rPr lang="de-DE" sz="1050" dirty="0"/>
            </a:br>
            <a:r>
              <a:rPr lang="de-DE" sz="1050" dirty="0"/>
              <a:t>D(G+KbPeShVmYq3t6w9z$C&amp;F)H@McQfTjWnZr4u7x!A%D*G-KaNdRgUkXp2s5v8y</a:t>
            </a:r>
          </a:p>
        </p:txBody>
      </p:sp>
      <p:sp>
        <p:nvSpPr>
          <p:cNvPr id="40" name="Pfeil: nach rechts gekrümmt 39">
            <a:extLst>
              <a:ext uri="{FF2B5EF4-FFF2-40B4-BE49-F238E27FC236}">
                <a16:creationId xmlns:a16="http://schemas.microsoft.com/office/drawing/2014/main" id="{9A1BFC27-1156-C620-20DD-CD36A0166ED2}"/>
              </a:ext>
            </a:extLst>
          </p:cNvPr>
          <p:cNvSpPr/>
          <p:nvPr/>
        </p:nvSpPr>
        <p:spPr>
          <a:xfrm flipH="1">
            <a:off x="4675778" y="1835180"/>
            <a:ext cx="914400" cy="20894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Pfeil: nach rechts gekrümmt 40">
            <a:extLst>
              <a:ext uri="{FF2B5EF4-FFF2-40B4-BE49-F238E27FC236}">
                <a16:creationId xmlns:a16="http://schemas.microsoft.com/office/drawing/2014/main" id="{0840AF66-E751-DB35-684A-013623A336A3}"/>
              </a:ext>
            </a:extLst>
          </p:cNvPr>
          <p:cNvSpPr/>
          <p:nvPr/>
        </p:nvSpPr>
        <p:spPr>
          <a:xfrm>
            <a:off x="989799" y="3822116"/>
            <a:ext cx="853580" cy="20894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F61EF84D-BB03-1223-8265-849EC1095A65}"/>
              </a:ext>
            </a:extLst>
          </p:cNvPr>
          <p:cNvSpPr/>
          <p:nvPr/>
        </p:nvSpPr>
        <p:spPr>
          <a:xfrm>
            <a:off x="7348756" y="5486400"/>
            <a:ext cx="1057013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AF4B6BF-DD33-8E89-51DB-BFD29D3030EE}"/>
              </a:ext>
            </a:extLst>
          </p:cNvPr>
          <p:cNvGrpSpPr/>
          <p:nvPr/>
        </p:nvGrpSpPr>
        <p:grpSpPr>
          <a:xfrm>
            <a:off x="8610600" y="5419288"/>
            <a:ext cx="2496424" cy="523220"/>
            <a:chOff x="8610600" y="5419288"/>
            <a:chExt cx="2496424" cy="523220"/>
          </a:xfrm>
        </p:grpSpPr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9E654E29-D58C-A8B6-CA7F-211E0823047A}"/>
                </a:ext>
              </a:extLst>
            </p:cNvPr>
            <p:cNvSpPr/>
            <p:nvPr/>
          </p:nvSpPr>
          <p:spPr>
            <a:xfrm>
              <a:off x="8610600" y="5419288"/>
              <a:ext cx="2496424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28E71DD9-4680-DD08-7763-FBCE4FFB2CAC}"/>
                </a:ext>
              </a:extLst>
            </p:cNvPr>
            <p:cNvSpPr/>
            <p:nvPr/>
          </p:nvSpPr>
          <p:spPr>
            <a:xfrm>
              <a:off x="8783871" y="5470676"/>
              <a:ext cx="2121072" cy="42044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" dirty="0"/>
                <a:t>QfTjWnZr4u7x!A%D*F-JaNdRgUkXp2s5v8y/B?E(H+KbPeShVmYq3t6w9z$C&amp;F)J</a:t>
              </a:r>
              <a:br>
                <a:rPr lang="de-DE" sz="400" dirty="0"/>
              </a:br>
              <a:r>
                <a:rPr lang="de-DE" sz="400" dirty="0"/>
                <a:t>+MbQeThWmZq4t7w!z%C*F)J@NcRfUjXn2r5u8x/A?D(G+KaPdSgVkYp3s6v9y$B&amp;</a:t>
              </a:r>
              <a:br>
                <a:rPr lang="de-DE" sz="400" dirty="0"/>
              </a:br>
              <a:r>
                <a:rPr lang="de-DE" sz="400" dirty="0"/>
                <a:t>D(G+KbPeShVmYq3t6w9z$C&amp;F)H@McQfTjWnZr4u7x!A%D*G-KaNdRgUkXp2s5v8y</a:t>
              </a:r>
            </a:p>
          </p:txBody>
        </p:sp>
      </p:grpSp>
      <p:sp>
        <p:nvSpPr>
          <p:cNvPr id="45" name="Rechteck 44">
            <a:extLst>
              <a:ext uri="{FF2B5EF4-FFF2-40B4-BE49-F238E27FC236}">
                <a16:creationId xmlns:a16="http://schemas.microsoft.com/office/drawing/2014/main" id="{AE73E962-79D2-489C-BFD1-A88A535BE9BB}"/>
              </a:ext>
            </a:extLst>
          </p:cNvPr>
          <p:cNvSpPr/>
          <p:nvPr/>
        </p:nvSpPr>
        <p:spPr>
          <a:xfrm>
            <a:off x="8566871" y="4452798"/>
            <a:ext cx="26402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IP Paket</a:t>
            </a:r>
          </a:p>
        </p:txBody>
      </p:sp>
    </p:spTree>
    <p:extLst>
      <p:ext uri="{BB962C8B-B14F-4D97-AF65-F5344CB8AC3E}">
        <p14:creationId xmlns:p14="http://schemas.microsoft.com/office/powerpoint/2010/main" val="195652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D993A-B69C-F582-5171-E2024D4A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64" y="0"/>
            <a:ext cx="8421688" cy="1325563"/>
          </a:xfrm>
        </p:spPr>
        <p:txBody>
          <a:bodyPr/>
          <a:lstStyle/>
          <a:p>
            <a:r>
              <a:rPr lang="de-DE" dirty="0"/>
              <a:t>Vorteile für PSK</a:t>
            </a:r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99DCFFE3-C75C-F192-7225-9A65D15E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E569BB01-2199-C76D-F530-A5C3F335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5DE6B6E-E920-659B-17F4-75A6606A1C7A}"/>
              </a:ext>
            </a:extLst>
          </p:cNvPr>
          <p:cNvGrpSpPr/>
          <p:nvPr/>
        </p:nvGrpSpPr>
        <p:grpSpPr>
          <a:xfrm>
            <a:off x="1438982" y="1698452"/>
            <a:ext cx="7790488" cy="1000978"/>
            <a:chOff x="-380119" y="2489963"/>
            <a:chExt cx="12191119" cy="1566403"/>
          </a:xfrm>
        </p:grpSpPr>
        <p:pic>
          <p:nvPicPr>
            <p:cNvPr id="35" name="Grafik 34" descr="Laptop mit einfarbiger Füllung">
              <a:extLst>
                <a:ext uri="{FF2B5EF4-FFF2-40B4-BE49-F238E27FC236}">
                  <a16:creationId xmlns:a16="http://schemas.microsoft.com/office/drawing/2014/main" id="{98E9453B-F328-686A-6C0C-968F15A79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380119" y="2916417"/>
              <a:ext cx="914400" cy="914400"/>
            </a:xfrm>
            <a:prstGeom prst="rect">
              <a:avLst/>
            </a:prstGeom>
          </p:spPr>
        </p:pic>
        <p:pic>
          <p:nvPicPr>
            <p:cNvPr id="37" name="Grafik 36" descr="Computer mit einfarbiger Füllung">
              <a:extLst>
                <a:ext uri="{FF2B5EF4-FFF2-40B4-BE49-F238E27FC236}">
                  <a16:creationId xmlns:a16="http://schemas.microsoft.com/office/drawing/2014/main" id="{0CD5E888-FE2D-39D0-109B-B75567C4F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96600" y="2967227"/>
              <a:ext cx="914400" cy="914400"/>
            </a:xfrm>
            <a:prstGeom prst="rect">
              <a:avLst/>
            </a:prstGeom>
          </p:spPr>
        </p:pic>
        <p:sp>
          <p:nvSpPr>
            <p:cNvPr id="25" name="Legende: mit Pfeil nach rechts 24">
              <a:extLst>
                <a:ext uri="{FF2B5EF4-FFF2-40B4-BE49-F238E27FC236}">
                  <a16:creationId xmlns:a16="http://schemas.microsoft.com/office/drawing/2014/main" id="{DDBC520C-390A-F471-B852-ACD286EE6159}"/>
                </a:ext>
              </a:extLst>
            </p:cNvPr>
            <p:cNvSpPr/>
            <p:nvPr/>
          </p:nvSpPr>
          <p:spPr>
            <a:xfrm>
              <a:off x="2651422" y="2710837"/>
              <a:ext cx="1621504" cy="1325563"/>
            </a:xfrm>
            <a:prstGeom prst="righ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67E4486A-F492-0BA3-8F35-D880881403F9}"/>
                </a:ext>
              </a:extLst>
            </p:cNvPr>
            <p:cNvSpPr txBox="1"/>
            <p:nvPr/>
          </p:nvSpPr>
          <p:spPr>
            <a:xfrm>
              <a:off x="647897" y="3019757"/>
              <a:ext cx="1669454" cy="577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Message</a:t>
              </a:r>
            </a:p>
          </p:txBody>
        </p:sp>
        <p:sp>
          <p:nvSpPr>
            <p:cNvPr id="16" name="Legende: mit Pfeil nach rechts 15">
              <a:extLst>
                <a:ext uri="{FF2B5EF4-FFF2-40B4-BE49-F238E27FC236}">
                  <a16:creationId xmlns:a16="http://schemas.microsoft.com/office/drawing/2014/main" id="{DF312EFE-9686-DE33-24F2-B87EB5E24A69}"/>
                </a:ext>
              </a:extLst>
            </p:cNvPr>
            <p:cNvSpPr/>
            <p:nvPr/>
          </p:nvSpPr>
          <p:spPr>
            <a:xfrm>
              <a:off x="4367721" y="2561107"/>
              <a:ext cx="2779631" cy="1495259"/>
            </a:xfrm>
            <a:prstGeom prst="right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CB30987-4590-0CEF-6BD9-7E5D17442F14}"/>
                </a:ext>
              </a:extLst>
            </p:cNvPr>
            <p:cNvGrpSpPr/>
            <p:nvPr/>
          </p:nvGrpSpPr>
          <p:grpSpPr>
            <a:xfrm>
              <a:off x="4373017" y="2621328"/>
              <a:ext cx="1887894" cy="1394488"/>
              <a:chOff x="-1305695" y="5474189"/>
              <a:chExt cx="1911861" cy="1678385"/>
            </a:xfrm>
          </p:grpSpPr>
          <p:pic>
            <p:nvPicPr>
              <p:cNvPr id="18" name="Grafik 17" descr="Dokument mit einfarbiger Füllung">
                <a:extLst>
                  <a:ext uri="{FF2B5EF4-FFF2-40B4-BE49-F238E27FC236}">
                    <a16:creationId xmlns:a16="http://schemas.microsoft.com/office/drawing/2014/main" id="{88335FAA-9E56-D84A-0848-EFE74C0B8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981689" y="547418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31C7086-4BCE-CF63-2E5F-765C4EFDD076}"/>
                  </a:ext>
                </a:extLst>
              </p:cNvPr>
              <p:cNvSpPr txBox="1"/>
              <p:nvPr/>
            </p:nvSpPr>
            <p:spPr>
              <a:xfrm>
                <a:off x="-1305695" y="6456953"/>
                <a:ext cx="1911861" cy="6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Public Key</a:t>
                </a:r>
              </a:p>
            </p:txBody>
          </p:sp>
        </p:grp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CB51E3F-3B1C-23FF-8000-40DBEEE879B0}"/>
                </a:ext>
              </a:extLst>
            </p:cNvPr>
            <p:cNvSpPr/>
            <p:nvPr/>
          </p:nvSpPr>
          <p:spPr>
            <a:xfrm>
              <a:off x="2569395" y="2489963"/>
              <a:ext cx="1249732" cy="8187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de-DE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PSK</a:t>
              </a:r>
              <a:endParaRPr lang="de-DE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20AD4E21-A805-632D-470D-2E3F98CD9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1051" y="3236977"/>
              <a:ext cx="691302" cy="575195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7840E51-0741-FF63-653B-1E79DED62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4330" y="2978164"/>
              <a:ext cx="691302" cy="57519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B7D5DA-4F13-86EB-76B7-AD1DFBCE7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33485" y="2721076"/>
              <a:ext cx="1425287" cy="1185905"/>
            </a:xfrm>
            <a:prstGeom prst="rect">
              <a:avLst/>
            </a:prstGeom>
          </p:spPr>
        </p:pic>
        <p:sp>
          <p:nvSpPr>
            <p:cNvPr id="61" name="Pfeil: nach rechts 60">
              <a:extLst>
                <a:ext uri="{FF2B5EF4-FFF2-40B4-BE49-F238E27FC236}">
                  <a16:creationId xmlns:a16="http://schemas.microsoft.com/office/drawing/2014/main" id="{01F8561E-AE30-4103-F1CC-A35EF8C4AAE4}"/>
                </a:ext>
              </a:extLst>
            </p:cNvPr>
            <p:cNvSpPr/>
            <p:nvPr/>
          </p:nvSpPr>
          <p:spPr>
            <a:xfrm>
              <a:off x="8923936" y="3226622"/>
              <a:ext cx="1304524" cy="3557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70B8F7C8-FDB2-5FF4-AC36-CF8DECC1871F}"/>
              </a:ext>
            </a:extLst>
          </p:cNvPr>
          <p:cNvSpPr txBox="1"/>
          <p:nvPr/>
        </p:nvSpPr>
        <p:spPr>
          <a:xfrm>
            <a:off x="1393895" y="2827930"/>
            <a:ext cx="8748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/>
              <a:t>Empfänger durch PSK kann sicher sein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A130A9-927E-A23B-0EBF-F52BBC95E7D3}"/>
              </a:ext>
            </a:extLst>
          </p:cNvPr>
          <p:cNvSpPr txBox="1"/>
          <p:nvPr/>
        </p:nvSpPr>
        <p:spPr>
          <a:xfrm>
            <a:off x="546358" y="3477396"/>
            <a:ext cx="10272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400" dirty="0"/>
              <a:t>Haupt Nachricht ist nicht verändert durch der Sendung</a:t>
            </a:r>
          </a:p>
          <a:p>
            <a:pPr marL="342900" indent="-342900">
              <a:buAutoNum type="arabicPeriod"/>
            </a:pPr>
            <a:r>
              <a:rPr lang="de-DE" sz="2400" dirty="0"/>
              <a:t>Sender ist bestimmt was er sagt, weil niemand anderes kennt unsere PSK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BBA5CC-D57C-D4AF-5E93-C32892CC7577}"/>
              </a:ext>
            </a:extLst>
          </p:cNvPr>
          <p:cNvSpPr txBox="1"/>
          <p:nvPr/>
        </p:nvSpPr>
        <p:spPr>
          <a:xfrm>
            <a:off x="740664" y="5010912"/>
            <a:ext cx="10363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 </a:t>
            </a:r>
            <a:r>
              <a:rPr lang="de-DE" dirty="0" err="1"/>
              <a:t>reality</a:t>
            </a:r>
            <a:r>
              <a:rPr lang="de-DE" dirty="0"/>
              <a:t>,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ist own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, wich </a:t>
            </a:r>
            <a:r>
              <a:rPr lang="de-DE" dirty="0" err="1"/>
              <a:t>it</a:t>
            </a:r>
            <a:r>
              <a:rPr lang="de-DE" dirty="0"/>
              <a:t> is also </a:t>
            </a:r>
            <a:r>
              <a:rPr lang="de-DE" dirty="0" err="1"/>
              <a:t>encrypted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methology</a:t>
            </a:r>
            <a:r>
              <a:rPr lang="de-DE" dirty="0"/>
              <a:t> ,</a:t>
            </a:r>
          </a:p>
          <a:p>
            <a:r>
              <a:rPr lang="de-DE" dirty="0"/>
              <a:t>Hacker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copy</a:t>
            </a:r>
            <a:r>
              <a:rPr lang="de-DE" dirty="0"/>
              <a:t> and send same </a:t>
            </a:r>
            <a:r>
              <a:rPr lang="de-DE" dirty="0" err="1"/>
              <a:t>message</a:t>
            </a:r>
            <a:r>
              <a:rPr lang="de-DE" dirty="0"/>
              <a:t> to </a:t>
            </a:r>
            <a:r>
              <a:rPr lang="de-DE" dirty="0" err="1"/>
              <a:t>reciver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3323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67BCAE4-990C-7986-075B-1373E84C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136525"/>
            <a:ext cx="8421688" cy="1325563"/>
          </a:xfrm>
        </p:spPr>
        <p:txBody>
          <a:bodyPr/>
          <a:lstStyle/>
          <a:p>
            <a:r>
              <a:rPr lang="de-DE" dirty="0"/>
              <a:t>Wie funktioniert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32B8B1-6CA5-8741-82CF-108F6DF0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FFAD2-89F0-4504-13DC-5F86AD97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50C060-832D-0E0E-F16F-93B7E086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90152AA-65E5-84A8-0684-EA92AE794B6D}"/>
              </a:ext>
            </a:extLst>
          </p:cNvPr>
          <p:cNvSpPr/>
          <p:nvPr/>
        </p:nvSpPr>
        <p:spPr>
          <a:xfrm>
            <a:off x="7067550" y="1773314"/>
            <a:ext cx="4114800" cy="357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4CAC35C6-BF10-D24A-6CC8-0D8C327D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20" y="1951962"/>
            <a:ext cx="3471193" cy="339322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66591CD-48B3-EA17-BE4D-E8D7721F4ED8}"/>
              </a:ext>
            </a:extLst>
          </p:cNvPr>
          <p:cNvSpPr txBox="1"/>
          <p:nvPr/>
        </p:nvSpPr>
        <p:spPr>
          <a:xfrm>
            <a:off x="530310" y="2035757"/>
            <a:ext cx="6296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400" b="1" dirty="0"/>
              <a:t>Bob fragt Alice ans ihre Publik Key</a:t>
            </a:r>
          </a:p>
          <a:p>
            <a:pPr marL="342900" indent="-342900">
              <a:buAutoNum type="arabicPeriod"/>
            </a:pPr>
            <a:r>
              <a:rPr lang="de-DE" sz="2400" b="1" dirty="0"/>
              <a:t>Alice sendet ihre Publik Key and Bob</a:t>
            </a:r>
          </a:p>
          <a:p>
            <a:pPr marL="342900" indent="-342900">
              <a:buAutoNum type="arabicPeriod"/>
            </a:pPr>
            <a:r>
              <a:rPr lang="de-DE" sz="2400" b="1" dirty="0"/>
              <a:t>Bob </a:t>
            </a:r>
            <a:r>
              <a:rPr lang="de-DE" sz="2400" b="1" dirty="0" err="1"/>
              <a:t>Encrypt</a:t>
            </a:r>
            <a:r>
              <a:rPr lang="de-DE" sz="2400" b="1" dirty="0"/>
              <a:t> seinem Nachricht(Message) mit Alice Publik Key</a:t>
            </a:r>
          </a:p>
          <a:p>
            <a:pPr marL="342900" indent="-342900">
              <a:buAutoNum type="arabicPeriod"/>
            </a:pPr>
            <a:r>
              <a:rPr lang="de-DE" sz="2400" b="1" dirty="0"/>
              <a:t>Bob sendet </a:t>
            </a:r>
            <a:r>
              <a:rPr lang="de-DE" sz="2400" b="1" dirty="0" err="1"/>
              <a:t>Encrypted</a:t>
            </a:r>
            <a:r>
              <a:rPr lang="de-DE" sz="2400" b="1" dirty="0"/>
              <a:t> Message an Alice</a:t>
            </a:r>
          </a:p>
          <a:p>
            <a:pPr marL="342900" indent="-342900">
              <a:buAutoNum type="arabicPeriod"/>
            </a:pPr>
            <a:r>
              <a:rPr lang="de-DE" sz="2400" b="1" dirty="0"/>
              <a:t>Alice </a:t>
            </a:r>
            <a:r>
              <a:rPr lang="de-DE" sz="2400" b="1" dirty="0" err="1"/>
              <a:t>Decrypt</a:t>
            </a:r>
            <a:r>
              <a:rPr lang="de-DE" sz="2400" b="1" dirty="0"/>
              <a:t> Bob Nachricht(Message)</a:t>
            </a:r>
          </a:p>
        </p:txBody>
      </p:sp>
    </p:spTree>
    <p:extLst>
      <p:ext uri="{BB962C8B-B14F-4D97-AF65-F5344CB8AC3E}">
        <p14:creationId xmlns:p14="http://schemas.microsoft.com/office/powerpoint/2010/main" val="409307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67BCAE4-990C-7986-075B-1373E84C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136525"/>
            <a:ext cx="8421688" cy="1325563"/>
          </a:xfrm>
        </p:spPr>
        <p:txBody>
          <a:bodyPr/>
          <a:lstStyle/>
          <a:p>
            <a:r>
              <a:rPr lang="de-DE" dirty="0"/>
              <a:t>Wie funktioniert (Generate Key)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32B8B1-6CA5-8741-82CF-108F6DF0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9FFAD2-89F0-4504-13DC-5F86AD97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50C060-832D-0E0E-F16F-93B7E086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90152AA-65E5-84A8-0684-EA92AE794B6D}"/>
              </a:ext>
            </a:extLst>
          </p:cNvPr>
          <p:cNvSpPr/>
          <p:nvPr/>
        </p:nvSpPr>
        <p:spPr>
          <a:xfrm>
            <a:off x="7067550" y="1773314"/>
            <a:ext cx="4114800" cy="357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66591CD-48B3-EA17-BE4D-E8D7721F4ED8}"/>
              </a:ext>
            </a:extLst>
          </p:cNvPr>
          <p:cNvSpPr txBox="1"/>
          <p:nvPr/>
        </p:nvSpPr>
        <p:spPr>
          <a:xfrm>
            <a:off x="530310" y="2035757"/>
            <a:ext cx="62966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400" b="1" dirty="0"/>
              <a:t>Alice Nutzt Ein Anwendung zum Ein Groß Random Nummer zu generieren.</a:t>
            </a:r>
          </a:p>
          <a:p>
            <a:pPr marL="342900" indent="-342900">
              <a:buAutoNum type="arabicPeriod"/>
            </a:pPr>
            <a:r>
              <a:rPr lang="de-DE" sz="2400" b="1" dirty="0"/>
              <a:t>Anwendung zu Erst Generiert Private Key und damit generiert Public Key.</a:t>
            </a:r>
          </a:p>
          <a:p>
            <a:pPr marL="342900" indent="-342900">
              <a:buAutoNum type="arabicPeriod"/>
            </a:pPr>
            <a:r>
              <a:rPr lang="de-DE" sz="2400" b="1" dirty="0"/>
              <a:t>Jetzt Alice Kann Einfach Ihre Public Key mit jeder Person auf Internet Teilen.</a:t>
            </a:r>
          </a:p>
          <a:p>
            <a:pPr marL="342900" indent="-342900">
              <a:buAutoNum type="arabicPeriod"/>
            </a:pPr>
            <a:r>
              <a:rPr lang="de-DE" sz="2400" b="1" dirty="0"/>
              <a:t>wir nennen das </a:t>
            </a:r>
            <a:r>
              <a:rPr lang="de-DE" sz="2400" b="1" dirty="0" err="1"/>
              <a:t>key</a:t>
            </a:r>
            <a:r>
              <a:rPr lang="de-DE" sz="2400" b="1" dirty="0"/>
              <a:t>:  RSA  Key.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5D854F1-92CB-1A1B-7BAB-BDFFBC6B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12" y="1688419"/>
            <a:ext cx="35718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5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E6ABC-BF75-0578-DE5D-9AEED021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b="1" dirty="0"/>
              <a:t>Wie Generieren SSH Key in Windows</a:t>
            </a:r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7B573018-1C61-45B4-43E9-CFA2E1A1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3690E666-3D2C-2522-A1F2-D82EF4D2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EFD93314-1A47-914F-759A-AB4C1CEE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E8D3496-3058-AAD3-2139-A8C0E92937B6}"/>
              </a:ext>
            </a:extLst>
          </p:cNvPr>
          <p:cNvSpPr txBox="1"/>
          <p:nvPr/>
        </p:nvSpPr>
        <p:spPr>
          <a:xfrm>
            <a:off x="2216727" y="2392218"/>
            <a:ext cx="84626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3600" dirty="0"/>
              <a:t>Öffnen Command Prompt in Windows</a:t>
            </a:r>
          </a:p>
          <a:p>
            <a:pPr marL="342900" indent="-342900">
              <a:buAutoNum type="arabicPeriod"/>
            </a:pPr>
            <a:r>
              <a:rPr lang="de-DE" sz="3600" dirty="0"/>
              <a:t>Einfach typen Sie:  </a:t>
            </a:r>
            <a:r>
              <a:rPr lang="de-DE" sz="5400" b="1" dirty="0">
                <a:highlight>
                  <a:srgbClr val="008080"/>
                </a:highlight>
              </a:rPr>
              <a:t>ssh-</a:t>
            </a:r>
            <a:r>
              <a:rPr lang="de-DE" sz="5400" b="1" dirty="0" err="1">
                <a:highlight>
                  <a:srgbClr val="008080"/>
                </a:highlight>
              </a:rPr>
              <a:t>keygen</a:t>
            </a:r>
            <a:endParaRPr lang="de-DE" sz="3600" b="1" dirty="0">
              <a:highlight>
                <a:srgbClr val="008080"/>
              </a:highlight>
            </a:endParaRPr>
          </a:p>
          <a:p>
            <a:pPr marL="342900" indent="-342900">
              <a:buAutoNum type="arabicPeriod"/>
            </a:pPr>
            <a:r>
              <a:rPr lang="de-DE" sz="3600" b="1" dirty="0"/>
              <a:t>Folgen Meldungen und fertig!!</a:t>
            </a:r>
          </a:p>
          <a:p>
            <a:pPr marL="342900" indent="-342900">
              <a:buAutoNum type="arabicPeriod"/>
            </a:pPr>
            <a:r>
              <a:rPr lang="de-DE" sz="3600" dirty="0"/>
              <a:t>In der generierte Text Datei sie können </a:t>
            </a:r>
          </a:p>
          <a:p>
            <a:r>
              <a:rPr lang="de-DE" sz="3600" dirty="0"/>
              <a:t>	Public und Private Key sehen.</a:t>
            </a:r>
          </a:p>
          <a:p>
            <a:pPr marL="342900" indent="-34290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72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Ali Khorsandfard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7185" y="393379"/>
            <a:ext cx="7085745" cy="731641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Was </a:t>
            </a:r>
            <a:r>
              <a:rPr lang="de-DE" sz="3600" dirty="0"/>
              <a:t>bedeutet</a:t>
            </a:r>
            <a:r>
              <a:rPr lang="en-US" dirty="0"/>
              <a:t> </a:t>
            </a:r>
            <a:r>
              <a:rPr lang="de-DE" dirty="0"/>
              <a:t>Kryptographie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6634" y="1746607"/>
            <a:ext cx="8107165" cy="4243227"/>
          </a:xfrm>
        </p:spPr>
        <p:txBody>
          <a:bodyPr>
            <a:normAutofit/>
          </a:bodyPr>
          <a:lstStyle/>
          <a:p>
            <a:pPr algn="just"/>
            <a:r>
              <a:rPr lang="de-DE" sz="2000" dirty="0"/>
              <a:t>Kryptographie bedeutet die </a:t>
            </a:r>
            <a:r>
              <a:rPr lang="de-DE" sz="2000" b="1" dirty="0"/>
              <a:t>Wissenschaft der Verschlüsselung </a:t>
            </a:r>
            <a:r>
              <a:rPr lang="de-DE" sz="2000" dirty="0"/>
              <a:t>und </a:t>
            </a:r>
            <a:r>
              <a:rPr lang="de-DE" sz="2000" b="1" dirty="0"/>
              <a:t>Entschlüsselung</a:t>
            </a:r>
            <a:r>
              <a:rPr lang="de-DE" sz="2000" dirty="0"/>
              <a:t> von Informationen. Es wird verwendet, um die Kommunikation zwischen zwei oder mehreren Parteien zu sichern und sicherzustellen, dass </a:t>
            </a:r>
            <a:r>
              <a:rPr lang="de-DE" sz="4000" b="1" dirty="0">
                <a:highlight>
                  <a:srgbClr val="00FF00"/>
                </a:highlight>
              </a:rPr>
              <a:t>nur</a:t>
            </a:r>
            <a:r>
              <a:rPr lang="de-DE" sz="2000" dirty="0"/>
              <a:t> autorisierte Personen die übertragenen Informationen lesen können. Kryptographie wird in vielen Bereichen wie Computer- und Netzwerksicherheit, Online-Banking und E-Commerce verwendet.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965D7F-D0F5-0C32-D25A-24515266C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627" y="136525"/>
            <a:ext cx="8484172" cy="1312131"/>
          </a:xfrm>
        </p:spPr>
        <p:txBody>
          <a:bodyPr/>
          <a:lstStyle/>
          <a:p>
            <a:r>
              <a:rPr lang="de-DE" dirty="0"/>
              <a:t>Kryptographie </a:t>
            </a:r>
            <a:r>
              <a:rPr lang="de-DE" sz="3600" dirty="0">
                <a:solidFill>
                  <a:schemeClr val="bg1"/>
                </a:solidFill>
              </a:rPr>
              <a:t>Wichtige Begreife:</a:t>
            </a:r>
            <a:br>
              <a:rPr lang="de-DE" sz="3600" dirty="0">
                <a:solidFill>
                  <a:schemeClr val="bg1"/>
                </a:solidFill>
              </a:rPr>
            </a:b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AD0A0-EA5E-FA78-78D5-15EABD38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5FD92-4EDD-DA1E-9C4E-1A8A9924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B577C-6A0D-8946-2E6B-A10F0B1F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212964-C6FC-61C8-BB5E-02BF6BD4B67E}"/>
              </a:ext>
            </a:extLst>
          </p:cNvPr>
          <p:cNvSpPr txBox="1"/>
          <p:nvPr/>
        </p:nvSpPr>
        <p:spPr>
          <a:xfrm>
            <a:off x="3454399" y="1358074"/>
            <a:ext cx="812607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3200" dirty="0">
                <a:solidFill>
                  <a:schemeClr val="bg1"/>
                </a:solidFill>
              </a:rPr>
              <a:t>Plain Text (Klartext)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Ist eine nicht verschlüsselte Datei welche verschlüsselt werden soll.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200" dirty="0">
                <a:solidFill>
                  <a:schemeClr val="bg1"/>
                </a:solidFill>
              </a:rPr>
              <a:t>Cipher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sz="3200" dirty="0">
                <a:solidFill>
                  <a:schemeClr val="bg1"/>
                </a:solidFill>
              </a:rPr>
              <a:t>(Chiffre)</a:t>
            </a:r>
            <a:endParaRPr lang="de-DE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Ist ein Algorithmus welche für die Verschlüsselung verantwortlich ist.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600" dirty="0">
                <a:solidFill>
                  <a:schemeClr val="bg1"/>
                </a:solidFill>
              </a:rPr>
              <a:t>Cipher Text(Geheimtext)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Ergebnis Datei nach dem Verschlüsselungsprozess.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200" dirty="0">
                <a:solidFill>
                  <a:schemeClr val="bg1"/>
                </a:solidFill>
              </a:rPr>
              <a:t>Key(Schlüssel)</a:t>
            </a:r>
            <a:endParaRPr lang="de-DE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olidFill>
                  <a:schemeClr val="bg1"/>
                </a:solidFill>
              </a:rPr>
              <a:t>Der Schlüssel der vom Verschlüsselungsalgorithmus verwendet wird, um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	den Cipher Text zu generieren.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6A6E59D-9A48-B423-C78E-C09DAC406D37}"/>
              </a:ext>
            </a:extLst>
          </p:cNvPr>
          <p:cNvSpPr txBox="1"/>
          <p:nvPr/>
        </p:nvSpPr>
        <p:spPr>
          <a:xfrm>
            <a:off x="3430864" y="5103706"/>
            <a:ext cx="7788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bg1"/>
                </a:solidFill>
              </a:rPr>
              <a:t>Cryptanalyses</a:t>
            </a:r>
            <a:r>
              <a:rPr lang="de-DE" sz="2800" dirty="0">
                <a:solidFill>
                  <a:schemeClr val="bg1"/>
                </a:solidFill>
              </a:rPr>
              <a:t> (Code Breaking)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bg1"/>
                </a:solidFill>
              </a:rPr>
              <a:t>Cryptology</a:t>
            </a:r>
            <a:r>
              <a:rPr lang="de-DE" sz="2800" dirty="0">
                <a:solidFill>
                  <a:schemeClr val="bg1"/>
                </a:solidFill>
              </a:rPr>
              <a:t> = Kryptographie + </a:t>
            </a:r>
            <a:r>
              <a:rPr lang="de-DE" sz="2800" dirty="0" err="1">
                <a:solidFill>
                  <a:schemeClr val="bg1"/>
                </a:solidFill>
              </a:rPr>
              <a:t>Cryptanalysis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0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26E099A-8036-2745-DC71-C6735914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69" y="136525"/>
            <a:ext cx="9088563" cy="1325563"/>
          </a:xfrm>
        </p:spPr>
        <p:txBody>
          <a:bodyPr>
            <a:noAutofit/>
          </a:bodyPr>
          <a:lstStyle/>
          <a:p>
            <a:r>
              <a:rPr lang="de-DE" sz="4800" dirty="0"/>
              <a:t>Kryptographie Kategorien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974B8-43CF-3564-07EC-FF6B30C5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542ECE-E6D7-0DC3-D870-8709F5AA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C8A450-540E-A27D-50F3-F203B78B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5F83BC2-2CCC-98C8-9620-4F53B1090C8C}"/>
              </a:ext>
            </a:extLst>
          </p:cNvPr>
          <p:cNvSpPr txBox="1"/>
          <p:nvPr/>
        </p:nvSpPr>
        <p:spPr>
          <a:xfrm>
            <a:off x="955495" y="1462088"/>
            <a:ext cx="110036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3600" dirty="0"/>
              <a:t>Symmetric-key cryptography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Kryptographie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symmetrischem</a:t>
            </a:r>
            <a:r>
              <a:rPr lang="en-US" sz="2400" dirty="0"/>
              <a:t> </a:t>
            </a:r>
            <a:r>
              <a:rPr lang="en-US" sz="2400" dirty="0" err="1"/>
              <a:t>Schlüssel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3600" dirty="0"/>
              <a:t>Asymmetric-key cryptography (Public &amp; Private Key)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Kryptographie</a:t>
            </a:r>
            <a:r>
              <a:rPr lang="en-US" sz="3600" dirty="0"/>
              <a:t> </a:t>
            </a:r>
            <a:r>
              <a:rPr lang="en-US" sz="3600" dirty="0" err="1"/>
              <a:t>mit</a:t>
            </a:r>
            <a:r>
              <a:rPr lang="en-US" sz="3600" dirty="0"/>
              <a:t> </a:t>
            </a:r>
            <a:r>
              <a:rPr lang="en-US" sz="3600" dirty="0" err="1"/>
              <a:t>asymmetrischem</a:t>
            </a:r>
            <a:r>
              <a:rPr lang="en-US" sz="3600" dirty="0"/>
              <a:t> </a:t>
            </a:r>
            <a:r>
              <a:rPr lang="en-US" sz="3600" dirty="0" err="1"/>
              <a:t>Schlüssel</a:t>
            </a:r>
            <a:endParaRPr lang="en-US" sz="3600" dirty="0"/>
          </a:p>
          <a:p>
            <a:pPr>
              <a:buFont typeface="+mj-lt"/>
              <a:buAutoNum type="arabicPeriod"/>
            </a:pPr>
            <a:r>
              <a:rPr lang="en-US" sz="3600" dirty="0"/>
              <a:t>Hash functions</a:t>
            </a:r>
          </a:p>
          <a:p>
            <a:pPr>
              <a:buFont typeface="+mj-lt"/>
              <a:buAutoNum type="arabicPeriod"/>
            </a:pPr>
            <a:r>
              <a:rPr lang="en-US" sz="3600" dirty="0"/>
              <a:t>Digital signatures</a:t>
            </a:r>
          </a:p>
          <a:p>
            <a:pPr>
              <a:buFont typeface="+mj-lt"/>
              <a:buAutoNum type="arabicPeriod"/>
            </a:pPr>
            <a:r>
              <a:rPr lang="en-US" sz="3600" dirty="0"/>
              <a:t>Steganography Multiparty Computation (MPC)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74781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26E099A-8036-2745-DC71-C6735914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Kryptographie Kategorien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974B8-43CF-3564-07EC-FF6B30C5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542ECE-E6D7-0DC3-D870-8709F5AA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C8A450-540E-A27D-50F3-F203B78B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5F83BC2-2CCC-98C8-9620-4F53B1090C8C}"/>
              </a:ext>
            </a:extLst>
          </p:cNvPr>
          <p:cNvSpPr txBox="1"/>
          <p:nvPr/>
        </p:nvSpPr>
        <p:spPr>
          <a:xfrm>
            <a:off x="1791770" y="1930452"/>
            <a:ext cx="86084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Symmetric-key cryptography: Uses the same key for both encryption and decryption. Examples include AES and DES.</a:t>
            </a:r>
          </a:p>
          <a:p>
            <a:pPr>
              <a:buFont typeface="+mj-lt"/>
              <a:buAutoNum type="arabicPeriod"/>
            </a:pPr>
            <a:r>
              <a:rPr lang="en-US" dirty="0"/>
              <a:t>Asymmetric-key cryptography (also known as public-key cryptography): Uses a pair of keys, one for encryption and one for decryption. Examples include RSA and Elliptic Curve Cryptography (ECC).</a:t>
            </a:r>
          </a:p>
          <a:p>
            <a:pPr>
              <a:buFont typeface="+mj-lt"/>
              <a:buAutoNum type="arabicPeriod"/>
            </a:pPr>
            <a:r>
              <a:rPr lang="en-US" dirty="0"/>
              <a:t>Hash functions: A type of cryptographic function that takes an input (or 'message') and returns a fixed-size string of characters, which is usually a 'digest' that is unique to the unique message. Examples include SHA-256 and MD5.</a:t>
            </a:r>
          </a:p>
          <a:p>
            <a:pPr>
              <a:buFont typeface="+mj-lt"/>
              <a:buAutoNum type="arabicPeriod"/>
            </a:pPr>
            <a:r>
              <a:rPr lang="en-US" dirty="0"/>
              <a:t>Digital signatures: A method for confirming the authenticity and integrity of a message or document.</a:t>
            </a:r>
          </a:p>
          <a:p>
            <a:pPr>
              <a:buFont typeface="+mj-lt"/>
              <a:buAutoNum type="arabicPeriod"/>
            </a:pPr>
            <a:r>
              <a:rPr lang="en-US" dirty="0"/>
              <a:t>Steganography : It is the practice of hiding a secret message within an ordinary message and the extraction of it at its intended destination.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Multiparty Computation (MPC) : It is a cryptographic technique to allow multiple parties to compute on private data without revealing it to other parties.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781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>
            <a:extLst>
              <a:ext uri="{FF2B5EF4-FFF2-40B4-BE49-F238E27FC236}">
                <a16:creationId xmlns:a16="http://schemas.microsoft.com/office/drawing/2014/main" id="{6E4D1FA8-BF03-2DA8-9476-516468DF5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0382" y="2148840"/>
            <a:ext cx="5815172" cy="1715531"/>
          </a:xfrm>
        </p:spPr>
        <p:txBody>
          <a:bodyPr/>
          <a:lstStyle/>
          <a:p>
            <a:r>
              <a:rPr lang="en-US" sz="3600" dirty="0"/>
              <a:t>Symmetric-key cryptography</a:t>
            </a:r>
          </a:p>
        </p:txBody>
      </p:sp>
      <p:sp>
        <p:nvSpPr>
          <p:cNvPr id="31" name="Untertitel 30">
            <a:extLst>
              <a:ext uri="{FF2B5EF4-FFF2-40B4-BE49-F238E27FC236}">
                <a16:creationId xmlns:a16="http://schemas.microsoft.com/office/drawing/2014/main" id="{DCCB2D23-E920-98FC-8173-DE1B505346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Nur ein Schlüssel     = just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key</a:t>
            </a:r>
            <a:endParaRPr lang="de-DE" dirty="0"/>
          </a:p>
        </p:txBody>
      </p:sp>
      <p:sp>
        <p:nvSpPr>
          <p:cNvPr id="27" name="Datumsplatzhalter 26">
            <a:extLst>
              <a:ext uri="{FF2B5EF4-FFF2-40B4-BE49-F238E27FC236}">
                <a16:creationId xmlns:a16="http://schemas.microsoft.com/office/drawing/2014/main" id="{36718F28-CA6F-4422-3809-DA9DA04FA9F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D1CAD526-BE91-2FD6-BC9F-DBF2EB82A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DD9BDF59-A84D-D310-066B-F62674A06E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4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7185" y="393379"/>
            <a:ext cx="7085745" cy="731641"/>
          </a:xfrm>
        </p:spPr>
        <p:txBody>
          <a:bodyPr anchor="b">
            <a:normAutofit/>
          </a:bodyPr>
          <a:lstStyle/>
          <a:p>
            <a:r>
              <a:rPr lang="de-DE" dirty="0"/>
              <a:t>Kryptographie Geschichte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6634" y="1746607"/>
            <a:ext cx="8107165" cy="4609743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de-DE" sz="2800" dirty="0"/>
              <a:t>Die </a:t>
            </a:r>
            <a:r>
              <a:rPr lang="de-DE" sz="2800" b="1" dirty="0"/>
              <a:t>Caesar-Verschlüsselung</a:t>
            </a:r>
            <a:r>
              <a:rPr lang="de-DE" sz="2800" dirty="0"/>
              <a:t> (auch als </a:t>
            </a:r>
            <a:r>
              <a:rPr lang="de-DE" sz="2800" b="1" dirty="0"/>
              <a:t>Cäsar-Chiffre</a:t>
            </a:r>
            <a:r>
              <a:rPr lang="de-DE" sz="2800" dirty="0"/>
              <a:t>, </a:t>
            </a:r>
            <a:r>
              <a:rPr lang="de-DE" sz="2800" b="1" dirty="0"/>
              <a:t>Cäsar-Algorithmus</a:t>
            </a:r>
            <a:r>
              <a:rPr lang="de-DE" sz="2800" dirty="0"/>
              <a:t>, </a:t>
            </a:r>
            <a:r>
              <a:rPr lang="de-DE" sz="2800" b="1" dirty="0"/>
              <a:t>Caesar-Verschiebung</a:t>
            </a:r>
            <a:r>
              <a:rPr lang="de-DE" sz="2800" dirty="0"/>
              <a:t>, </a:t>
            </a:r>
            <a:r>
              <a:rPr lang="de-DE" sz="2800" b="1" dirty="0"/>
              <a:t>Verschiebechiffre</a:t>
            </a:r>
            <a:r>
              <a:rPr lang="de-DE" sz="2800" dirty="0"/>
              <a:t> oder als </a:t>
            </a:r>
            <a:r>
              <a:rPr lang="de-DE" sz="2800" b="1" dirty="0"/>
              <a:t>Einfacher Caesar</a:t>
            </a:r>
            <a:r>
              <a:rPr lang="de-DE" sz="2800" dirty="0"/>
              <a:t> bezeichnet) ist ein einfaches </a:t>
            </a:r>
            <a:r>
              <a:rPr lang="de-DE" sz="2800" dirty="0">
                <a:hlinkClick r:id="rId2" tooltip="Symmetrisches Kryptosystem"/>
              </a:rPr>
              <a:t>symmetrisches</a:t>
            </a:r>
            <a:r>
              <a:rPr lang="de-DE" sz="2800" dirty="0"/>
              <a:t> </a:t>
            </a:r>
            <a:r>
              <a:rPr lang="de-DE" sz="2800" dirty="0">
                <a:hlinkClick r:id="rId3" tooltip="Verschlüsselungsverfahren"/>
              </a:rPr>
              <a:t>Verschlüsselungsverfahren</a:t>
            </a:r>
            <a:r>
              <a:rPr lang="de-DE" sz="2800" dirty="0"/>
              <a:t>, das auf der </a:t>
            </a:r>
            <a:r>
              <a:rPr lang="de-DE" sz="2800" dirty="0">
                <a:hlinkClick r:id="rId4" tooltip="Monographisch"/>
              </a:rPr>
              <a:t>monographischen</a:t>
            </a:r>
            <a:r>
              <a:rPr lang="de-DE" sz="2800" dirty="0"/>
              <a:t> und </a:t>
            </a:r>
            <a:r>
              <a:rPr lang="de-DE" sz="2800" dirty="0">
                <a:hlinkClick r:id="rId5" tooltip="Monoalphabetische Substitution"/>
              </a:rPr>
              <a:t>monoalphabetischen Substitution</a:t>
            </a:r>
            <a:r>
              <a:rPr lang="de-DE" sz="2800" dirty="0"/>
              <a:t> basiert. Als eines der einfachsten und unsichersten Verfahren dient es heute hauptsächlich dazu, Grundprinzipien der </a:t>
            </a:r>
            <a:r>
              <a:rPr lang="de-DE" sz="2800" dirty="0">
                <a:hlinkClick r:id="rId6" tooltip="Kryptologie"/>
              </a:rPr>
              <a:t>Kryptologie</a:t>
            </a:r>
            <a:r>
              <a:rPr lang="de-DE" sz="2800" dirty="0"/>
              <a:t> anschaulich darzustellen. Der Einfachheit halber werden oftmals nur die 26 Buchstaben des </a:t>
            </a:r>
            <a:r>
              <a:rPr lang="de-DE" sz="2800" dirty="0">
                <a:hlinkClick r:id="rId7" tooltip="Lateinisches Alphabet"/>
              </a:rPr>
              <a:t>lateinischen Alphabets</a:t>
            </a:r>
            <a:r>
              <a:rPr lang="de-DE" sz="2800" dirty="0"/>
              <a:t> ohne Unterscheidung von Groß- und Kleinbuchstaben als </a:t>
            </a:r>
            <a:r>
              <a:rPr lang="de-DE" sz="2800" dirty="0">
                <a:hlinkClick r:id="rId8" tooltip="Alphabet (Kryptologie)"/>
              </a:rPr>
              <a:t>Alphabet</a:t>
            </a:r>
            <a:r>
              <a:rPr lang="de-DE" sz="2800" dirty="0"/>
              <a:t> für Klartext und Geheimtext verwendet und Sonderzeichen, Satzzeichen usw. nicht beachtet. </a:t>
            </a:r>
          </a:p>
          <a:p>
            <a:pPr algn="just"/>
            <a:endParaRPr lang="de-DE" sz="2800" dirty="0"/>
          </a:p>
          <a:p>
            <a:pPr algn="just"/>
            <a:endParaRPr lang="de-DE" sz="2800" dirty="0"/>
          </a:p>
          <a:p>
            <a:pPr algn="just"/>
            <a:r>
              <a:rPr lang="de-DE" sz="2800" dirty="0"/>
              <a:t>	hallo =&gt;  KDOOR      =&gt; KDOOR =&gt; hallo</a:t>
            </a:r>
          </a:p>
          <a:p>
            <a:pPr algn="just"/>
            <a:r>
              <a:rPr lang="de-DE" sz="2800" dirty="0"/>
              <a:t>Wikipedia</a:t>
            </a:r>
            <a:endParaRPr lang="de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74EDCB5-9D7B-468C-BE70-98E85323E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Klar: a b c d e f g h i j k l m n o p q r s t u v w x y z Geheim: D E F G H I J K L M N O P Q R S T U V W X Y Z A B C</a:t>
            </a:r>
            <a:r>
              <a:rPr kumimoji="0" lang="de-DE" altLang="de-D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A46E594-E1B0-BA12-1A9E-08CA0B1ECC6E}"/>
              </a:ext>
            </a:extLst>
          </p:cNvPr>
          <p:cNvGrpSpPr/>
          <p:nvPr/>
        </p:nvGrpSpPr>
        <p:grpSpPr>
          <a:xfrm>
            <a:off x="3318553" y="4438436"/>
            <a:ext cx="6965880" cy="636997"/>
            <a:chOff x="3729519" y="4674742"/>
            <a:chExt cx="6965880" cy="63699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36C111A-23B3-583A-4123-D0D776DC6037}"/>
                </a:ext>
              </a:extLst>
            </p:cNvPr>
            <p:cNvSpPr/>
            <p:nvPr/>
          </p:nvSpPr>
          <p:spPr>
            <a:xfrm>
              <a:off x="3729519" y="4674742"/>
              <a:ext cx="6965880" cy="6369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B72D3E3-6856-AE76-AB80-14342621E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187" y="4712836"/>
              <a:ext cx="6351739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rPr>
                <a:t>Klar:        a b c d  e f g h  i  j   k  l m n  o p q  r  s  t  u  v w  x  y   z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rPr>
                <a:t>Geheim: D E F G H I J K L M N O P Q R S T U V W X Y  Z  A  B  C</a:t>
              </a:r>
              <a:r>
                <a:rPr kumimoji="0" lang="de-DE" altLang="de-DE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de-DE" altLang="de-DE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2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965D7F-D0F5-0C32-D25A-24515266C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399" y="136525"/>
            <a:ext cx="6578121" cy="519257"/>
          </a:xfrm>
        </p:spPr>
        <p:txBody>
          <a:bodyPr/>
          <a:lstStyle/>
          <a:p>
            <a:r>
              <a:rPr lang="de-DE" dirty="0" err="1"/>
              <a:t>Symetric</a:t>
            </a:r>
            <a:r>
              <a:rPr lang="de-DE" dirty="0"/>
              <a:t> </a:t>
            </a:r>
            <a:r>
              <a:rPr lang="de-DE" dirty="0" err="1"/>
              <a:t>CryptoGraphy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AD0A0-EA5E-FA78-78D5-15EABD38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5FD92-4EDD-DA1E-9C4E-1A8A9924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B577C-6A0D-8946-2E6B-A10F0B1F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D6279D-70C3-36B0-AC2C-5A15B81E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74" y="2253151"/>
            <a:ext cx="8281358" cy="3096790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EA7F2E23-A199-D4E2-7F0F-51E8278B3474}"/>
              </a:ext>
            </a:extLst>
          </p:cNvPr>
          <p:cNvSpPr/>
          <p:nvPr/>
        </p:nvSpPr>
        <p:spPr>
          <a:xfrm rot="19736049">
            <a:off x="3686709" y="5228780"/>
            <a:ext cx="1160979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22822BA-E83C-F2EE-182B-35EFB5F30D65}"/>
              </a:ext>
            </a:extLst>
          </p:cNvPr>
          <p:cNvSpPr/>
          <p:nvPr/>
        </p:nvSpPr>
        <p:spPr>
          <a:xfrm>
            <a:off x="1397708" y="5488464"/>
            <a:ext cx="5113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Cipher : z.B. AES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B5C7CF78-DF42-B67A-C717-9685A7FB5041}"/>
              </a:ext>
            </a:extLst>
          </p:cNvPr>
          <p:cNvSpPr/>
          <p:nvPr/>
        </p:nvSpPr>
        <p:spPr>
          <a:xfrm rot="12994992">
            <a:off x="9396709" y="5248632"/>
            <a:ext cx="912173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51A2413-0442-AC89-F60A-87063B6036CC}"/>
              </a:ext>
            </a:extLst>
          </p:cNvPr>
          <p:cNvSpPr/>
          <p:nvPr/>
        </p:nvSpPr>
        <p:spPr>
          <a:xfrm>
            <a:off x="2200181" y="1777777"/>
            <a:ext cx="24023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Key z.B. : s45d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F3BEBD1-82EC-D4BF-3678-EF2A3AD19ED1}"/>
              </a:ext>
            </a:extLst>
          </p:cNvPr>
          <p:cNvSpPr/>
          <p:nvPr/>
        </p:nvSpPr>
        <p:spPr>
          <a:xfrm>
            <a:off x="9249372" y="1722224"/>
            <a:ext cx="14848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Key: s45d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84C7C159-FECA-F904-592B-9AB85165D6AF}"/>
              </a:ext>
            </a:extLst>
          </p:cNvPr>
          <p:cNvSpPr/>
          <p:nvPr/>
        </p:nvSpPr>
        <p:spPr>
          <a:xfrm rot="2949294">
            <a:off x="4348910" y="2052965"/>
            <a:ext cx="863029" cy="349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0A3C036-36FC-DE6C-206E-92600824DBA9}"/>
              </a:ext>
            </a:extLst>
          </p:cNvPr>
          <p:cNvSpPr/>
          <p:nvPr/>
        </p:nvSpPr>
        <p:spPr>
          <a:xfrm rot="7823118">
            <a:off x="8533613" y="1947260"/>
            <a:ext cx="863029" cy="349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31C9859-0F7D-EBDD-84DD-C7D272CE7A04}"/>
              </a:ext>
            </a:extLst>
          </p:cNvPr>
          <p:cNvSpPr/>
          <p:nvPr/>
        </p:nvSpPr>
        <p:spPr>
          <a:xfrm>
            <a:off x="7067264" y="5488464"/>
            <a:ext cx="5113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Cipher : z.B. AES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F48E9-2D81-99A0-C3B8-A98CF28CD0E9}"/>
              </a:ext>
            </a:extLst>
          </p:cNvPr>
          <p:cNvSpPr txBox="1"/>
          <p:nvPr/>
        </p:nvSpPr>
        <p:spPr>
          <a:xfrm>
            <a:off x="2248310" y="780553"/>
            <a:ext cx="936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Verwendet denselben Schlüssel für die Ver- und Entschlüsselung. Beispiele sind AES und DES.</a:t>
            </a:r>
          </a:p>
        </p:txBody>
      </p:sp>
    </p:spTree>
    <p:extLst>
      <p:ext uri="{BB962C8B-B14F-4D97-AF65-F5344CB8AC3E}">
        <p14:creationId xmlns:p14="http://schemas.microsoft.com/office/powerpoint/2010/main" val="269414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9" grpId="0" animBg="1"/>
      <p:bldP spid="10" grpId="0"/>
      <p:bldP spid="11" grpId="0"/>
      <p:bldP spid="12" grpId="0" animBg="1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{73748C8B-15C7-497F-A6DB-23390C0661FE}tf67328976_win32</Template>
  <TotalTime>0</TotalTime>
  <Words>1409</Words>
  <Application>Microsoft Office PowerPoint</Application>
  <PresentationFormat>Widescreen</PresentationFormat>
  <Paragraphs>293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Unicode MS</vt:lpstr>
      <vt:lpstr>Calibri</vt:lpstr>
      <vt:lpstr>Tenorite</vt:lpstr>
      <vt:lpstr>Office Theme</vt:lpstr>
      <vt:lpstr>Cryptography</vt:lpstr>
      <vt:lpstr>AGENDA</vt:lpstr>
      <vt:lpstr>Was bedeutet Kryptographie</vt:lpstr>
      <vt:lpstr>Kryptographie Wichtige Begreife: </vt:lpstr>
      <vt:lpstr>Kryptographie Kategorien</vt:lpstr>
      <vt:lpstr>Kryptographie Kategorien</vt:lpstr>
      <vt:lpstr>Symmetric-key cryptography</vt:lpstr>
      <vt:lpstr>Kryptographie Geschichte</vt:lpstr>
      <vt:lpstr>Symetric CryptoGraphy</vt:lpstr>
      <vt:lpstr>Bauen Unsere App Mit php</vt:lpstr>
      <vt:lpstr>Asymmetrisch Kryptographie</vt:lpstr>
      <vt:lpstr>ASYMETRIC CryptoGraphy</vt:lpstr>
      <vt:lpstr>Warum Existiert Asymmetrisch Encryption</vt:lpstr>
      <vt:lpstr>RSA (Ron Rivest &amp; Adi shamir , Leonard Adleman) 1977</vt:lpstr>
      <vt:lpstr>Public and Private Key Philosophy</vt:lpstr>
      <vt:lpstr>In action</vt:lpstr>
      <vt:lpstr>In action</vt:lpstr>
      <vt:lpstr>In action</vt:lpstr>
      <vt:lpstr>In action</vt:lpstr>
      <vt:lpstr>In action</vt:lpstr>
      <vt:lpstr>Message Encryption</vt:lpstr>
      <vt:lpstr>Vorteile für PSK</vt:lpstr>
      <vt:lpstr>Wie funktioniert</vt:lpstr>
      <vt:lpstr>Wie funktioniert (Generate Key)</vt:lpstr>
      <vt:lpstr>Wie Generieren SSH Key in Windows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</dc:title>
  <dc:creator>Alireza Negahdari Khorsandfard</dc:creator>
  <cp:lastModifiedBy>Ali Khorsandfard</cp:lastModifiedBy>
  <cp:revision>16</cp:revision>
  <dcterms:created xsi:type="dcterms:W3CDTF">2023-01-01T17:27:03Z</dcterms:created>
  <dcterms:modified xsi:type="dcterms:W3CDTF">2023-03-16T08:05:29Z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